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89" r:id="rId6"/>
    <p:sldId id="290" r:id="rId7"/>
    <p:sldId id="291" r:id="rId8"/>
    <p:sldId id="297" r:id="rId9"/>
    <p:sldId id="293" r:id="rId10"/>
    <p:sldId id="258" r:id="rId11"/>
    <p:sldId id="277" r:id="rId12"/>
    <p:sldId id="294" r:id="rId13"/>
    <p:sldId id="295" r:id="rId14"/>
    <p:sldId id="298" r:id="rId15"/>
    <p:sldId id="296"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87228" autoAdjust="0"/>
  </p:normalViewPr>
  <p:slideViewPr>
    <p:cSldViewPr snapToGrid="0" showGuides="1">
      <p:cViewPr varScale="1">
        <p:scale>
          <a:sx n="103" d="100"/>
          <a:sy n="103" d="100"/>
        </p:scale>
        <p:origin x="9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BFB18-FB67-497A-BDD1-62163517BBCB}" type="datetimeFigureOut">
              <a:rPr lang="en-GB" smtClean="0"/>
              <a:t>23/02/2024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C90C7-93EA-457C-AA2D-8701D4F564BC}" type="slidenum">
              <a:rPr lang="en-GB" smtClean="0"/>
              <a:t>‹#›</a:t>
            </a:fld>
            <a:endParaRPr lang="en-GB"/>
          </a:p>
        </p:txBody>
      </p:sp>
    </p:spTree>
    <p:extLst>
      <p:ext uri="{BB962C8B-B14F-4D97-AF65-F5344CB8AC3E}">
        <p14:creationId xmlns:p14="http://schemas.microsoft.com/office/powerpoint/2010/main" val="170332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4B1C91-49D0-4818-84C7-DBDC70EA4917}" type="slidenum">
              <a:rPr lang="en-GB" smtClean="0"/>
              <a:t>3</a:t>
            </a:fld>
            <a:endParaRPr lang="en-GB"/>
          </a:p>
        </p:txBody>
      </p:sp>
    </p:spTree>
    <p:extLst>
      <p:ext uri="{BB962C8B-B14F-4D97-AF65-F5344CB8AC3E}">
        <p14:creationId xmlns:p14="http://schemas.microsoft.com/office/powerpoint/2010/main" val="270069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4B1C91-49D0-4818-84C7-DBDC70EA4917}" type="slidenum">
              <a:rPr lang="en-GB" smtClean="0"/>
              <a:t>5</a:t>
            </a:fld>
            <a:endParaRPr lang="en-GB"/>
          </a:p>
        </p:txBody>
      </p:sp>
    </p:spTree>
    <p:extLst>
      <p:ext uri="{BB962C8B-B14F-4D97-AF65-F5344CB8AC3E}">
        <p14:creationId xmlns:p14="http://schemas.microsoft.com/office/powerpoint/2010/main" val="358848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4B1C91-49D0-4818-84C7-DBDC70EA4917}" type="slidenum">
              <a:rPr lang="en-GB" smtClean="0"/>
              <a:t>6</a:t>
            </a:fld>
            <a:endParaRPr lang="en-GB"/>
          </a:p>
        </p:txBody>
      </p:sp>
    </p:spTree>
    <p:extLst>
      <p:ext uri="{BB962C8B-B14F-4D97-AF65-F5344CB8AC3E}">
        <p14:creationId xmlns:p14="http://schemas.microsoft.com/office/powerpoint/2010/main" val="77663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4B1C91-49D0-4818-84C7-DBDC70EA4917}" type="slidenum">
              <a:rPr lang="en-GB" smtClean="0"/>
              <a:t>10</a:t>
            </a:fld>
            <a:endParaRPr lang="en-GB"/>
          </a:p>
        </p:txBody>
      </p:sp>
    </p:spTree>
    <p:extLst>
      <p:ext uri="{BB962C8B-B14F-4D97-AF65-F5344CB8AC3E}">
        <p14:creationId xmlns:p14="http://schemas.microsoft.com/office/powerpoint/2010/main" val="40640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Our fleet of aging AGR Nuclear Power Stations were going to be closed down as original calculations predicted fatigue cracking around welds, yet very few of these cracks were seen in practice. By understanding the post weld residual stress state, we were able to demonstrate to the nuclear regulator, that the predicted cracking would not occur in the proposed extended lifetime of the reactor.  This work has saved billions of pounds and played a significant part in our energy security.</a:t>
            </a:r>
          </a:p>
          <a:p>
            <a:endParaRPr lang="en-GB" dirty="0"/>
          </a:p>
          <a:p>
            <a:endParaRPr lang="en-GB" dirty="0"/>
          </a:p>
          <a:p>
            <a:r>
              <a:rPr lang="en-GB" dirty="0"/>
              <a:t>Ongoing conflict between rotating machinery OEM’s and end users over the time between service. We run digital twins of gas turbines that monitor critical components in real time. The service life is then fixed to the operating regime of the asset and not just the running hours (assumed to be full power). We gather this intelligence as inputs into future design.</a:t>
            </a:r>
          </a:p>
        </p:txBody>
      </p:sp>
      <p:sp>
        <p:nvSpPr>
          <p:cNvPr id="4" name="Slide Number Placeholder 3"/>
          <p:cNvSpPr>
            <a:spLocks noGrp="1"/>
          </p:cNvSpPr>
          <p:nvPr>
            <p:ph type="sldNum" sz="quarter" idx="5"/>
          </p:nvPr>
        </p:nvSpPr>
        <p:spPr/>
        <p:txBody>
          <a:bodyPr/>
          <a:lstStyle/>
          <a:p>
            <a:fld id="{F44B1C91-49D0-4818-84C7-DBDC70EA4917}" type="slidenum">
              <a:rPr lang="en-GB" smtClean="0"/>
              <a:t>11</a:t>
            </a:fld>
            <a:endParaRPr lang="en-GB"/>
          </a:p>
        </p:txBody>
      </p:sp>
    </p:spTree>
    <p:extLst>
      <p:ext uri="{BB962C8B-B14F-4D97-AF65-F5344CB8AC3E}">
        <p14:creationId xmlns:p14="http://schemas.microsoft.com/office/powerpoint/2010/main" val="314900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A2EB-A10F-4E2F-A13C-2E3FE71FA9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1493D4D-2653-4138-A970-61C7E5693689}"/>
              </a:ext>
            </a:extLst>
          </p:cNvPr>
          <p:cNvSpPr>
            <a:spLocks noGrp="1"/>
          </p:cNvSpPr>
          <p:nvPr>
            <p:ph type="subTitle" idx="1"/>
          </p:nvPr>
        </p:nvSpPr>
        <p:spPr>
          <a:xfrm>
            <a:off x="5064642" y="3429000"/>
            <a:ext cx="6332701" cy="526686"/>
          </a:xfrm>
          <a:prstGeom prst="rect">
            <a:avLst/>
          </a:prstGeo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TextBox 8">
            <a:extLst>
              <a:ext uri="{FF2B5EF4-FFF2-40B4-BE49-F238E27FC236}">
                <a16:creationId xmlns:a16="http://schemas.microsoft.com/office/drawing/2014/main" id="{CE895E76-FF6C-40CB-9F00-B274A931278D}"/>
              </a:ext>
            </a:extLst>
          </p:cNvPr>
          <p:cNvSpPr txBox="1"/>
          <p:nvPr userDrawn="1"/>
        </p:nvSpPr>
        <p:spPr>
          <a:xfrm>
            <a:off x="8335166" y="5632939"/>
            <a:ext cx="3062177" cy="276999"/>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328562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background - use sparing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7275DC-085D-40F0-8707-109EDC10AA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Rectangle: Rounded Corners 17">
            <a:extLst>
              <a:ext uri="{FF2B5EF4-FFF2-40B4-BE49-F238E27FC236}">
                <a16:creationId xmlns:a16="http://schemas.microsoft.com/office/drawing/2014/main" id="{3E3EFA3C-8743-4F06-B827-FCA89C03F704}"/>
              </a:ext>
            </a:extLst>
          </p:cNvPr>
          <p:cNvSpPr/>
          <p:nvPr userDrawn="1"/>
        </p:nvSpPr>
        <p:spPr>
          <a:xfrm>
            <a:off x="7668162" y="3629319"/>
            <a:ext cx="3520753" cy="2073157"/>
          </a:xfrm>
          <a:prstGeom prst="roundRect">
            <a:avLst/>
          </a:prstGeom>
          <a:blipFill dpi="0" rotWithShape="1">
            <a:blip r:embed="rId3" cstate="screen">
              <a:extLst>
                <a:ext uri="{28A0092B-C50C-407E-A947-70E740481C1C}">
                  <a14:useLocalDpi xmlns:a14="http://schemas.microsoft.com/office/drawing/2010/main"/>
                </a:ext>
              </a:extLst>
            </a:blip>
            <a:srcRect/>
            <a:stretch>
              <a:fillRect t="452"/>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8">
            <a:extLst>
              <a:ext uri="{FF2B5EF4-FFF2-40B4-BE49-F238E27FC236}">
                <a16:creationId xmlns:a16="http://schemas.microsoft.com/office/drawing/2014/main" id="{5DD1D513-74B9-4571-B1B1-98500176BC4B}"/>
              </a:ext>
            </a:extLst>
          </p:cNvPr>
          <p:cNvSpPr>
            <a:spLocks noGrp="1"/>
          </p:cNvSpPr>
          <p:nvPr>
            <p:ph sz="quarter" idx="13" hasCustomPrompt="1"/>
          </p:nvPr>
        </p:nvSpPr>
        <p:spPr>
          <a:xfrm>
            <a:off x="422275" y="483394"/>
            <a:ext cx="3159125" cy="544512"/>
          </a:xfrm>
          <a:prstGeom prst="rect">
            <a:avLst/>
          </a:prstGeom>
        </p:spPr>
        <p:txBody>
          <a:bodyPr/>
          <a:lstStyle>
            <a:lvl1pPr marL="0" indent="0">
              <a:buNone/>
              <a:defRPr sz="2400" b="1">
                <a:solidFill>
                  <a:schemeClr val="bg1"/>
                </a:solidFill>
              </a:defRPr>
            </a:lvl1pPr>
          </a:lstStyle>
          <a:p>
            <a:pPr lvl="0"/>
            <a:r>
              <a:rPr lang="en-GB" sz="2400" b="1" dirty="0"/>
              <a:t>Click to add heading</a:t>
            </a:r>
            <a:endParaRPr lang="en-GB" dirty="0"/>
          </a:p>
        </p:txBody>
      </p:sp>
      <p:sp>
        <p:nvSpPr>
          <p:cNvPr id="11" name="Text Placeholder 10">
            <a:extLst>
              <a:ext uri="{FF2B5EF4-FFF2-40B4-BE49-F238E27FC236}">
                <a16:creationId xmlns:a16="http://schemas.microsoft.com/office/drawing/2014/main" id="{BA4081A9-3E24-4AF3-A13B-277253C8494E}"/>
              </a:ext>
            </a:extLst>
          </p:cNvPr>
          <p:cNvSpPr>
            <a:spLocks noGrp="1"/>
          </p:cNvSpPr>
          <p:nvPr>
            <p:ph type="body" sz="quarter" idx="14" hasCustomPrompt="1"/>
          </p:nvPr>
        </p:nvSpPr>
        <p:spPr>
          <a:xfrm>
            <a:off x="422275" y="1027113"/>
            <a:ext cx="6372225" cy="2492375"/>
          </a:xfrm>
          <a:prstGeom prst="rect">
            <a:avLst/>
          </a:prstGeom>
        </p:spPr>
        <p:txBody>
          <a:bodyPr/>
          <a:lstStyle>
            <a:lvl1pPr>
              <a:defRPr sz="22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text</a:t>
            </a:r>
          </a:p>
          <a:p>
            <a:pPr lvl="0"/>
            <a:endParaRPr lang="en-US" dirty="0"/>
          </a:p>
          <a:p>
            <a:pPr lvl="0"/>
            <a:endParaRPr lang="en-US" dirty="0"/>
          </a:p>
        </p:txBody>
      </p:sp>
      <p:sp>
        <p:nvSpPr>
          <p:cNvPr id="10" name="Content Placeholder 9">
            <a:extLst>
              <a:ext uri="{FF2B5EF4-FFF2-40B4-BE49-F238E27FC236}">
                <a16:creationId xmlns:a16="http://schemas.microsoft.com/office/drawing/2014/main" id="{032AF461-FE9C-4E54-AEF2-3589B9D99D72}"/>
              </a:ext>
            </a:extLst>
          </p:cNvPr>
          <p:cNvSpPr>
            <a:spLocks noGrp="1"/>
          </p:cNvSpPr>
          <p:nvPr>
            <p:ph sz="quarter" idx="15" hasCustomPrompt="1"/>
          </p:nvPr>
        </p:nvSpPr>
        <p:spPr>
          <a:xfrm>
            <a:off x="4369981" y="3629025"/>
            <a:ext cx="3010307" cy="1963738"/>
          </a:xfrm>
          <a:prstGeom prst="rect">
            <a:avLst/>
          </a:prstGeom>
        </p:spPr>
        <p:txBody>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text</a:t>
            </a:r>
            <a:endParaRPr lang="en-GB" dirty="0"/>
          </a:p>
        </p:txBody>
      </p:sp>
      <p:sp>
        <p:nvSpPr>
          <p:cNvPr id="15" name="Picture Placeholder 14">
            <a:extLst>
              <a:ext uri="{FF2B5EF4-FFF2-40B4-BE49-F238E27FC236}">
                <a16:creationId xmlns:a16="http://schemas.microsoft.com/office/drawing/2014/main" id="{191C74A6-C1B0-44AF-A359-1A38625E49FA}"/>
              </a:ext>
            </a:extLst>
          </p:cNvPr>
          <p:cNvSpPr>
            <a:spLocks noGrp="1"/>
          </p:cNvSpPr>
          <p:nvPr>
            <p:ph type="pic" sz="quarter" idx="16"/>
          </p:nvPr>
        </p:nvSpPr>
        <p:spPr>
          <a:xfrm>
            <a:off x="7668162" y="3629259"/>
            <a:ext cx="3521075" cy="2073275"/>
          </a:xfrm>
          <a:prstGeom prst="roundRect">
            <a:avLst/>
          </a:prstGeom>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GB" dirty="0"/>
          </a:p>
        </p:txBody>
      </p:sp>
      <p:sp>
        <p:nvSpPr>
          <p:cNvPr id="13" name="TextBox 12">
            <a:extLst>
              <a:ext uri="{FF2B5EF4-FFF2-40B4-BE49-F238E27FC236}">
                <a16:creationId xmlns:a16="http://schemas.microsoft.com/office/drawing/2014/main" id="{F8FA45FD-5CFE-4D25-9D3C-F36C6667B058}"/>
              </a:ext>
            </a:extLst>
          </p:cNvPr>
          <p:cNvSpPr txBox="1"/>
          <p:nvPr userDrawn="1"/>
        </p:nvSpPr>
        <p:spPr>
          <a:xfrm>
            <a:off x="8126738" y="6442531"/>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96723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headin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E0F2B9-F8CC-42D6-9E30-2A6079E86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D2ECAE5-07FF-48A4-AE0A-658DCE048AEB}"/>
              </a:ext>
            </a:extLst>
          </p:cNvPr>
          <p:cNvSpPr>
            <a:spLocks noGrp="1"/>
          </p:cNvSpPr>
          <p:nvPr>
            <p:ph type="pic" sz="quarter" idx="13"/>
          </p:nvPr>
        </p:nvSpPr>
        <p:spPr>
          <a:xfrm>
            <a:off x="2137144" y="1234433"/>
            <a:ext cx="7687340" cy="3730972"/>
          </a:xfrm>
          <a:prstGeom prst="rect">
            <a:avLst/>
          </a:prstGeom>
        </p:spPr>
        <p:txBody>
          <a:bodyPr/>
          <a:lstStyle>
            <a:lvl1pPr marL="0" indent="0">
              <a:buNone/>
              <a:defRPr/>
            </a:lvl1pPr>
          </a:lstStyle>
          <a:p>
            <a:r>
              <a:rPr lang="en-US"/>
              <a:t>Click icon to add picture</a:t>
            </a:r>
            <a:endParaRPr lang="en-GB" dirty="0"/>
          </a:p>
        </p:txBody>
      </p:sp>
      <p:sp>
        <p:nvSpPr>
          <p:cNvPr id="14" name="Content Placeholder 13">
            <a:extLst>
              <a:ext uri="{FF2B5EF4-FFF2-40B4-BE49-F238E27FC236}">
                <a16:creationId xmlns:a16="http://schemas.microsoft.com/office/drawing/2014/main" id="{9E5A8386-96DB-4896-A7EE-1454DB2CD9A5}"/>
              </a:ext>
            </a:extLst>
          </p:cNvPr>
          <p:cNvSpPr>
            <a:spLocks noGrp="1"/>
          </p:cNvSpPr>
          <p:nvPr>
            <p:ph sz="quarter" idx="14" hasCustomPrompt="1"/>
          </p:nvPr>
        </p:nvSpPr>
        <p:spPr>
          <a:xfrm>
            <a:off x="838200" y="361950"/>
            <a:ext cx="3095625" cy="625475"/>
          </a:xfrm>
          <a:prstGeom prst="rect">
            <a:avLst/>
          </a:prstGeom>
        </p:spPr>
        <p:txBody>
          <a:bodyPr/>
          <a:lstStyle>
            <a:lvl1pPr marL="0" indent="0">
              <a:buNone/>
              <a:defRPr sz="2400" b="1"/>
            </a:lvl1pPr>
          </a:lstStyle>
          <a:p>
            <a:pPr lvl="0"/>
            <a:r>
              <a:rPr lang="en-GB" dirty="0"/>
              <a:t>Add header here</a:t>
            </a:r>
          </a:p>
        </p:txBody>
      </p:sp>
      <p:sp>
        <p:nvSpPr>
          <p:cNvPr id="16" name="Content Placeholder 15">
            <a:extLst>
              <a:ext uri="{FF2B5EF4-FFF2-40B4-BE49-F238E27FC236}">
                <a16:creationId xmlns:a16="http://schemas.microsoft.com/office/drawing/2014/main" id="{C1136D50-51D4-457D-9A5B-67C440C6FF45}"/>
              </a:ext>
            </a:extLst>
          </p:cNvPr>
          <p:cNvSpPr>
            <a:spLocks noGrp="1"/>
          </p:cNvSpPr>
          <p:nvPr>
            <p:ph sz="quarter" idx="15" hasCustomPrompt="1"/>
          </p:nvPr>
        </p:nvSpPr>
        <p:spPr>
          <a:xfrm>
            <a:off x="10090150" y="4338638"/>
            <a:ext cx="1676400" cy="627062"/>
          </a:xfrm>
          <a:prstGeom prst="rect">
            <a:avLst/>
          </a:prstGeom>
        </p:spPr>
        <p:txBody>
          <a:bodyPr/>
          <a:lstStyle>
            <a:lvl1pPr marL="0" indent="0">
              <a:buNone/>
              <a:defRPr sz="1400"/>
            </a:lvl1pPr>
          </a:lstStyle>
          <a:p>
            <a:pPr lvl="0"/>
            <a:r>
              <a:rPr lang="en-GB" sz="1400" dirty="0"/>
              <a:t>Add caption here</a:t>
            </a:r>
            <a:endParaRPr lang="en-GB" dirty="0"/>
          </a:p>
        </p:txBody>
      </p:sp>
      <p:sp>
        <p:nvSpPr>
          <p:cNvPr id="17" name="TextBox 16">
            <a:extLst>
              <a:ext uri="{FF2B5EF4-FFF2-40B4-BE49-F238E27FC236}">
                <a16:creationId xmlns:a16="http://schemas.microsoft.com/office/drawing/2014/main" id="{A41335E0-15F6-46E9-9535-FB76C9D13166}"/>
              </a:ext>
            </a:extLst>
          </p:cNvPr>
          <p:cNvSpPr txBox="1"/>
          <p:nvPr userDrawn="1"/>
        </p:nvSpPr>
        <p:spPr>
          <a:xfrm>
            <a:off x="268058" y="5843960"/>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250087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slide no bottom bar colour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107C84A-65D2-4CF2-AA5B-7E5731E7A5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Content Placeholder 16">
            <a:extLst>
              <a:ext uri="{FF2B5EF4-FFF2-40B4-BE49-F238E27FC236}">
                <a16:creationId xmlns:a16="http://schemas.microsoft.com/office/drawing/2014/main" id="{1472D0BF-FF6E-4479-92FD-D0F09BD08022}"/>
              </a:ext>
            </a:extLst>
          </p:cNvPr>
          <p:cNvSpPr>
            <a:spLocks noGrp="1"/>
          </p:cNvSpPr>
          <p:nvPr>
            <p:ph sz="quarter" idx="13" hasCustomPrompt="1"/>
          </p:nvPr>
        </p:nvSpPr>
        <p:spPr>
          <a:xfrm>
            <a:off x="399978" y="368301"/>
            <a:ext cx="7114278" cy="550862"/>
          </a:xfrm>
          <a:prstGeom prst="rect">
            <a:avLst/>
          </a:prstGeom>
        </p:spPr>
        <p:txBody>
          <a:bodyPr/>
          <a:lstStyle>
            <a:lvl1pPr marL="0" indent="0">
              <a:buNone/>
              <a:defRPr sz="2400" b="1"/>
            </a:lvl1pPr>
          </a:lstStyle>
          <a:p>
            <a:pPr lvl="0"/>
            <a:r>
              <a:rPr lang="en-GB" sz="2400" b="1" dirty="0"/>
              <a:t>Add header here</a:t>
            </a:r>
            <a:endParaRPr lang="en-GB" dirty="0"/>
          </a:p>
        </p:txBody>
      </p:sp>
      <p:sp>
        <p:nvSpPr>
          <p:cNvPr id="25" name="Content Placeholder 18">
            <a:extLst>
              <a:ext uri="{FF2B5EF4-FFF2-40B4-BE49-F238E27FC236}">
                <a16:creationId xmlns:a16="http://schemas.microsoft.com/office/drawing/2014/main" id="{F40A0C33-20BC-4D1A-9770-45EC942C6885}"/>
              </a:ext>
            </a:extLst>
          </p:cNvPr>
          <p:cNvSpPr>
            <a:spLocks noGrp="1"/>
          </p:cNvSpPr>
          <p:nvPr>
            <p:ph sz="quarter" idx="14" hasCustomPrompt="1"/>
          </p:nvPr>
        </p:nvSpPr>
        <p:spPr>
          <a:xfrm>
            <a:off x="4203545"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26" name="Picture Placeholder 21">
            <a:extLst>
              <a:ext uri="{FF2B5EF4-FFF2-40B4-BE49-F238E27FC236}">
                <a16:creationId xmlns:a16="http://schemas.microsoft.com/office/drawing/2014/main" id="{4AE987B7-70CC-4571-8480-1D3662611CC2}"/>
              </a:ext>
            </a:extLst>
          </p:cNvPr>
          <p:cNvSpPr>
            <a:spLocks noGrp="1"/>
          </p:cNvSpPr>
          <p:nvPr>
            <p:ph type="pic" sz="quarter" idx="16"/>
          </p:nvPr>
        </p:nvSpPr>
        <p:spPr>
          <a:xfrm>
            <a:off x="7923876" y="2175713"/>
            <a:ext cx="3079750" cy="1858421"/>
          </a:xfrm>
          <a:prstGeom prst="rect">
            <a:avLst/>
          </a:prstGeom>
        </p:spPr>
        <p:txBody>
          <a:bodyPr/>
          <a:lstStyle>
            <a:lvl1pPr marL="0" indent="0">
              <a:buNone/>
              <a:defRPr/>
            </a:lvl1pPr>
          </a:lstStyle>
          <a:p>
            <a:r>
              <a:rPr lang="en-US"/>
              <a:t>Click icon to add picture</a:t>
            </a:r>
            <a:endParaRPr lang="en-GB" dirty="0"/>
          </a:p>
        </p:txBody>
      </p:sp>
      <p:sp>
        <p:nvSpPr>
          <p:cNvPr id="27" name="Content Placeholder 18">
            <a:extLst>
              <a:ext uri="{FF2B5EF4-FFF2-40B4-BE49-F238E27FC236}">
                <a16:creationId xmlns:a16="http://schemas.microsoft.com/office/drawing/2014/main" id="{DF2FD22A-5167-4F97-8CC4-4E9EA60D66D0}"/>
              </a:ext>
            </a:extLst>
          </p:cNvPr>
          <p:cNvSpPr>
            <a:spLocks noGrp="1"/>
          </p:cNvSpPr>
          <p:nvPr>
            <p:ph sz="quarter" idx="15" hasCustomPrompt="1"/>
          </p:nvPr>
        </p:nvSpPr>
        <p:spPr>
          <a:xfrm>
            <a:off x="420676"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28" name="Picture Placeholder 21">
            <a:extLst>
              <a:ext uri="{FF2B5EF4-FFF2-40B4-BE49-F238E27FC236}">
                <a16:creationId xmlns:a16="http://schemas.microsoft.com/office/drawing/2014/main" id="{72D63B32-E54C-4B74-B485-AEA0D81D6A26}"/>
              </a:ext>
            </a:extLst>
          </p:cNvPr>
          <p:cNvSpPr>
            <a:spLocks noGrp="1"/>
          </p:cNvSpPr>
          <p:nvPr>
            <p:ph type="pic" sz="quarter" idx="17"/>
          </p:nvPr>
        </p:nvSpPr>
        <p:spPr>
          <a:xfrm>
            <a:off x="8390584" y="4403838"/>
            <a:ext cx="3139429" cy="1827497"/>
          </a:xfrm>
          <a:prstGeom prst="rect">
            <a:avLst/>
          </a:prstGeom>
        </p:spPr>
        <p:txBody>
          <a:bodyPr/>
          <a:lstStyle>
            <a:lvl1pPr marL="0" indent="0">
              <a:buNone/>
              <a:defRPr/>
            </a:lvl1pPr>
          </a:lstStyle>
          <a:p>
            <a:r>
              <a:rPr lang="en-US"/>
              <a:t>Click icon to add picture</a:t>
            </a:r>
            <a:endParaRPr lang="en-GB" dirty="0"/>
          </a:p>
        </p:txBody>
      </p:sp>
      <p:sp>
        <p:nvSpPr>
          <p:cNvPr id="29" name="TextBox 28">
            <a:extLst>
              <a:ext uri="{FF2B5EF4-FFF2-40B4-BE49-F238E27FC236}">
                <a16:creationId xmlns:a16="http://schemas.microsoft.com/office/drawing/2014/main" id="{F1EFB1B3-8D36-4B4A-8F67-E930B13E5F3C}"/>
              </a:ext>
            </a:extLst>
          </p:cNvPr>
          <p:cNvSpPr txBox="1"/>
          <p:nvPr userDrawn="1"/>
        </p:nvSpPr>
        <p:spPr>
          <a:xfrm>
            <a:off x="420676" y="6400412"/>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Open slide master and add classification here</a:t>
            </a:r>
          </a:p>
        </p:txBody>
      </p:sp>
    </p:spTree>
    <p:extLst>
      <p:ext uri="{BB962C8B-B14F-4D97-AF65-F5344CB8AC3E}">
        <p14:creationId xmlns:p14="http://schemas.microsoft.com/office/powerpoint/2010/main" val="879637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slide no bottom bar white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3017AF-DBE5-42CE-B8BF-D14B1E1BC2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2" name="Content Placeholder 16">
            <a:extLst>
              <a:ext uri="{FF2B5EF4-FFF2-40B4-BE49-F238E27FC236}">
                <a16:creationId xmlns:a16="http://schemas.microsoft.com/office/drawing/2014/main" id="{E6D103AC-EF73-4013-A373-5CE506E4D9FF}"/>
              </a:ext>
            </a:extLst>
          </p:cNvPr>
          <p:cNvSpPr>
            <a:spLocks noGrp="1"/>
          </p:cNvSpPr>
          <p:nvPr>
            <p:ph sz="quarter" idx="13" hasCustomPrompt="1"/>
          </p:nvPr>
        </p:nvSpPr>
        <p:spPr>
          <a:xfrm>
            <a:off x="399978" y="368301"/>
            <a:ext cx="7114278" cy="550862"/>
          </a:xfrm>
          <a:prstGeom prst="rect">
            <a:avLst/>
          </a:prstGeom>
        </p:spPr>
        <p:txBody>
          <a:bodyPr/>
          <a:lstStyle>
            <a:lvl1pPr marL="0" indent="0">
              <a:buNone/>
              <a:defRPr sz="2400" b="1"/>
            </a:lvl1pPr>
          </a:lstStyle>
          <a:p>
            <a:pPr lvl="0"/>
            <a:r>
              <a:rPr lang="en-GB" sz="2400" b="1" dirty="0"/>
              <a:t>Add header here</a:t>
            </a:r>
            <a:endParaRPr lang="en-GB" dirty="0"/>
          </a:p>
        </p:txBody>
      </p:sp>
      <p:sp>
        <p:nvSpPr>
          <p:cNvPr id="33" name="Content Placeholder 18">
            <a:extLst>
              <a:ext uri="{FF2B5EF4-FFF2-40B4-BE49-F238E27FC236}">
                <a16:creationId xmlns:a16="http://schemas.microsoft.com/office/drawing/2014/main" id="{8050D823-9F60-47BC-B37A-DF51A361F2E8}"/>
              </a:ext>
            </a:extLst>
          </p:cNvPr>
          <p:cNvSpPr>
            <a:spLocks noGrp="1"/>
          </p:cNvSpPr>
          <p:nvPr>
            <p:ph sz="quarter" idx="14" hasCustomPrompt="1"/>
          </p:nvPr>
        </p:nvSpPr>
        <p:spPr>
          <a:xfrm>
            <a:off x="4203545"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35" name="Picture Placeholder 21">
            <a:extLst>
              <a:ext uri="{FF2B5EF4-FFF2-40B4-BE49-F238E27FC236}">
                <a16:creationId xmlns:a16="http://schemas.microsoft.com/office/drawing/2014/main" id="{EA08436F-03BE-4566-B8C6-67485C75B14C}"/>
              </a:ext>
            </a:extLst>
          </p:cNvPr>
          <p:cNvSpPr>
            <a:spLocks noGrp="1"/>
          </p:cNvSpPr>
          <p:nvPr>
            <p:ph type="pic" sz="quarter" idx="16"/>
          </p:nvPr>
        </p:nvSpPr>
        <p:spPr>
          <a:xfrm>
            <a:off x="7923876" y="2175713"/>
            <a:ext cx="3079750" cy="1858421"/>
          </a:xfrm>
          <a:prstGeom prst="rect">
            <a:avLst/>
          </a:prstGeom>
        </p:spPr>
        <p:txBody>
          <a:bodyPr/>
          <a:lstStyle>
            <a:lvl1pPr marL="0" indent="0">
              <a:buNone/>
              <a:defRPr/>
            </a:lvl1pPr>
          </a:lstStyle>
          <a:p>
            <a:r>
              <a:rPr lang="en-US"/>
              <a:t>Click icon to add picture</a:t>
            </a:r>
            <a:endParaRPr lang="en-GB" dirty="0"/>
          </a:p>
        </p:txBody>
      </p:sp>
      <p:sp>
        <p:nvSpPr>
          <p:cNvPr id="34" name="Content Placeholder 18">
            <a:extLst>
              <a:ext uri="{FF2B5EF4-FFF2-40B4-BE49-F238E27FC236}">
                <a16:creationId xmlns:a16="http://schemas.microsoft.com/office/drawing/2014/main" id="{582FF9A8-0510-4792-BECD-76FA98E5DD46}"/>
              </a:ext>
            </a:extLst>
          </p:cNvPr>
          <p:cNvSpPr>
            <a:spLocks noGrp="1"/>
          </p:cNvSpPr>
          <p:nvPr>
            <p:ph sz="quarter" idx="15" hasCustomPrompt="1"/>
          </p:nvPr>
        </p:nvSpPr>
        <p:spPr>
          <a:xfrm>
            <a:off x="420676" y="1002507"/>
            <a:ext cx="3301030" cy="5270500"/>
          </a:xfrm>
          <a:prstGeom prst="rect">
            <a:avLst/>
          </a:prstGeom>
        </p:spPr>
        <p:txBody>
          <a:bodyPr/>
          <a:lstStyle>
            <a:lvl1pPr marL="0" indent="0">
              <a:buNone/>
              <a:defRPr sz="1800"/>
            </a:lvl1pPr>
          </a:lstStyle>
          <a:p>
            <a:pPr lvl="0"/>
            <a:r>
              <a:rPr lang="en-GB" sz="1800" dirty="0"/>
              <a:t>Add text here</a:t>
            </a:r>
            <a:endParaRPr lang="en-GB" dirty="0"/>
          </a:p>
        </p:txBody>
      </p:sp>
      <p:sp>
        <p:nvSpPr>
          <p:cNvPr id="36" name="Picture Placeholder 21">
            <a:extLst>
              <a:ext uri="{FF2B5EF4-FFF2-40B4-BE49-F238E27FC236}">
                <a16:creationId xmlns:a16="http://schemas.microsoft.com/office/drawing/2014/main" id="{6B522873-AD5C-4D01-8B06-E4F5BBF77F96}"/>
              </a:ext>
            </a:extLst>
          </p:cNvPr>
          <p:cNvSpPr>
            <a:spLocks noGrp="1"/>
          </p:cNvSpPr>
          <p:nvPr>
            <p:ph type="pic" sz="quarter" idx="17"/>
          </p:nvPr>
        </p:nvSpPr>
        <p:spPr>
          <a:xfrm>
            <a:off x="8405526" y="4576729"/>
            <a:ext cx="3139429" cy="1827497"/>
          </a:xfrm>
          <a:prstGeom prst="rect">
            <a:avLst/>
          </a:prstGeom>
        </p:spPr>
        <p:txBody>
          <a:bodyPr/>
          <a:lstStyle>
            <a:lvl1pPr marL="0" indent="0">
              <a:buNone/>
              <a:defRPr/>
            </a:lvl1pPr>
          </a:lstStyle>
          <a:p>
            <a:r>
              <a:rPr lang="en-US"/>
              <a:t>Click icon to add picture</a:t>
            </a:r>
            <a:endParaRPr lang="en-GB" dirty="0"/>
          </a:p>
        </p:txBody>
      </p:sp>
      <p:sp>
        <p:nvSpPr>
          <p:cNvPr id="37" name="TextBox 36">
            <a:extLst>
              <a:ext uri="{FF2B5EF4-FFF2-40B4-BE49-F238E27FC236}">
                <a16:creationId xmlns:a16="http://schemas.microsoft.com/office/drawing/2014/main" id="{56A687DD-C842-456F-916B-5217554DC47A}"/>
              </a:ext>
            </a:extLst>
          </p:cNvPr>
          <p:cNvSpPr txBox="1"/>
          <p:nvPr userDrawn="1"/>
        </p:nvSpPr>
        <p:spPr>
          <a:xfrm>
            <a:off x="420676" y="6400412"/>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Open slide master and add classification here</a:t>
            </a:r>
          </a:p>
        </p:txBody>
      </p:sp>
    </p:spTree>
    <p:extLst>
      <p:ext uri="{BB962C8B-B14F-4D97-AF65-F5344CB8AC3E}">
        <p14:creationId xmlns:p14="http://schemas.microsoft.com/office/powerpoint/2010/main" val="225123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large graphic and bottom 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C5498B-CDF6-4C67-9BFD-D9EB9FEE65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Content Placeholder 12">
            <a:extLst>
              <a:ext uri="{FF2B5EF4-FFF2-40B4-BE49-F238E27FC236}">
                <a16:creationId xmlns:a16="http://schemas.microsoft.com/office/drawing/2014/main" id="{172DEA10-3506-4F6F-AD73-CBA78DE1AFDD}"/>
              </a:ext>
            </a:extLst>
          </p:cNvPr>
          <p:cNvSpPr>
            <a:spLocks noGrp="1"/>
          </p:cNvSpPr>
          <p:nvPr>
            <p:ph sz="quarter" idx="13" hasCustomPrompt="1"/>
          </p:nvPr>
        </p:nvSpPr>
        <p:spPr>
          <a:xfrm>
            <a:off x="376257" y="445785"/>
            <a:ext cx="6808787" cy="388938"/>
          </a:xfrm>
          <a:prstGeom prst="rect">
            <a:avLst/>
          </a:prstGeom>
        </p:spPr>
        <p:txBody>
          <a:bodyPr/>
          <a:lstStyle>
            <a:lvl1pPr marL="0" indent="0">
              <a:buNone/>
              <a:defRPr sz="2400" b="1"/>
            </a:lvl1pPr>
            <a:lvl2pPr>
              <a:defRPr sz="2400" b="1"/>
            </a:lvl2pPr>
            <a:lvl3pPr>
              <a:defRPr sz="2400" b="1"/>
            </a:lvl3pPr>
            <a:lvl4pPr>
              <a:defRPr sz="2400" b="1"/>
            </a:lvl4pPr>
            <a:lvl5pPr>
              <a:defRPr sz="2400" b="1"/>
            </a:lvl5pPr>
          </a:lstStyle>
          <a:p>
            <a:pPr lvl="0"/>
            <a:r>
              <a:rPr lang="en-GB" dirty="0"/>
              <a:t>Add header here</a:t>
            </a:r>
          </a:p>
        </p:txBody>
      </p:sp>
      <p:sp>
        <p:nvSpPr>
          <p:cNvPr id="15" name="Content Placeholder 14">
            <a:extLst>
              <a:ext uri="{FF2B5EF4-FFF2-40B4-BE49-F238E27FC236}">
                <a16:creationId xmlns:a16="http://schemas.microsoft.com/office/drawing/2014/main" id="{464BA1BF-2AD2-4B83-818F-8BBA902AA55C}"/>
              </a:ext>
            </a:extLst>
          </p:cNvPr>
          <p:cNvSpPr>
            <a:spLocks noGrp="1"/>
          </p:cNvSpPr>
          <p:nvPr>
            <p:ph sz="quarter" idx="14" hasCustomPrompt="1"/>
          </p:nvPr>
        </p:nvSpPr>
        <p:spPr>
          <a:xfrm>
            <a:off x="375168" y="982494"/>
            <a:ext cx="6808787" cy="4440237"/>
          </a:xfrm>
          <a:prstGeom prst="rect">
            <a:avLst/>
          </a:prstGeom>
        </p:spPr>
        <p:txBody>
          <a:bodyPr/>
          <a:lstStyle>
            <a:lvl1pPr marL="0" indent="0">
              <a:buNone/>
              <a:defRPr sz="1800"/>
            </a:lvl1pPr>
          </a:lstStyle>
          <a:p>
            <a:pPr lvl="0"/>
            <a:r>
              <a:rPr lang="en-GB" sz="1800" dirty="0"/>
              <a:t>Add text here</a:t>
            </a:r>
            <a:endParaRPr lang="en-GB" dirty="0"/>
          </a:p>
        </p:txBody>
      </p:sp>
      <p:sp>
        <p:nvSpPr>
          <p:cNvPr id="19" name="Picture Placeholder 18">
            <a:extLst>
              <a:ext uri="{FF2B5EF4-FFF2-40B4-BE49-F238E27FC236}">
                <a16:creationId xmlns:a16="http://schemas.microsoft.com/office/drawing/2014/main" id="{886FAC1A-3569-4F01-8D6F-99DBCF2F8506}"/>
              </a:ext>
            </a:extLst>
          </p:cNvPr>
          <p:cNvSpPr>
            <a:spLocks noGrp="1"/>
          </p:cNvSpPr>
          <p:nvPr>
            <p:ph type="pic" sz="quarter" idx="15"/>
          </p:nvPr>
        </p:nvSpPr>
        <p:spPr>
          <a:xfrm>
            <a:off x="7539038" y="982663"/>
            <a:ext cx="4278312" cy="4440237"/>
          </a:xfrm>
          <a:prstGeom prst="rect">
            <a:avLst/>
          </a:prstGeom>
        </p:spPr>
        <p:txBody>
          <a:bodyPr/>
          <a:lstStyle>
            <a:lvl1pPr marL="0" indent="0">
              <a:buNone/>
              <a:defRPr/>
            </a:lvl1pPr>
          </a:lstStyle>
          <a:p>
            <a:r>
              <a:rPr lang="en-US"/>
              <a:t>Click icon to add picture</a:t>
            </a:r>
            <a:endParaRPr lang="en-GB" dirty="0"/>
          </a:p>
        </p:txBody>
      </p:sp>
      <p:sp>
        <p:nvSpPr>
          <p:cNvPr id="20" name="TextBox 19">
            <a:extLst>
              <a:ext uri="{FF2B5EF4-FFF2-40B4-BE49-F238E27FC236}">
                <a16:creationId xmlns:a16="http://schemas.microsoft.com/office/drawing/2014/main" id="{5BEEDCD5-9B3D-417B-8761-0ED63611AA12}"/>
              </a:ext>
            </a:extLst>
          </p:cNvPr>
          <p:cNvSpPr txBox="1"/>
          <p:nvPr userDrawn="1"/>
        </p:nvSpPr>
        <p:spPr>
          <a:xfrm>
            <a:off x="246288" y="5837999"/>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2910333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large graphic small bottom 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0A1DE3-72C1-4F4A-86EF-52EA55CC0F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Content Placeholder 12">
            <a:extLst>
              <a:ext uri="{FF2B5EF4-FFF2-40B4-BE49-F238E27FC236}">
                <a16:creationId xmlns:a16="http://schemas.microsoft.com/office/drawing/2014/main" id="{C25593B0-CD8F-4262-B95B-D2A1728B7C09}"/>
              </a:ext>
            </a:extLst>
          </p:cNvPr>
          <p:cNvSpPr>
            <a:spLocks noGrp="1"/>
          </p:cNvSpPr>
          <p:nvPr>
            <p:ph sz="quarter" idx="13" hasCustomPrompt="1"/>
          </p:nvPr>
        </p:nvSpPr>
        <p:spPr>
          <a:xfrm>
            <a:off x="376257" y="445785"/>
            <a:ext cx="6808787" cy="388938"/>
          </a:xfrm>
          <a:prstGeom prst="rect">
            <a:avLst/>
          </a:prstGeom>
        </p:spPr>
        <p:txBody>
          <a:bodyPr/>
          <a:lstStyle>
            <a:lvl1pPr marL="0" indent="0">
              <a:buNone/>
              <a:defRPr sz="2400" b="1"/>
            </a:lvl1pPr>
            <a:lvl2pPr>
              <a:defRPr sz="2400" b="1"/>
            </a:lvl2pPr>
            <a:lvl3pPr>
              <a:defRPr sz="2400" b="1"/>
            </a:lvl3pPr>
            <a:lvl4pPr>
              <a:defRPr sz="2400" b="1"/>
            </a:lvl4pPr>
            <a:lvl5pPr>
              <a:defRPr sz="2400" b="1"/>
            </a:lvl5pPr>
          </a:lstStyle>
          <a:p>
            <a:pPr lvl="0"/>
            <a:r>
              <a:rPr lang="en-GB" dirty="0"/>
              <a:t>Add header here</a:t>
            </a:r>
          </a:p>
        </p:txBody>
      </p:sp>
      <p:sp>
        <p:nvSpPr>
          <p:cNvPr id="17" name="Content Placeholder 14">
            <a:extLst>
              <a:ext uri="{FF2B5EF4-FFF2-40B4-BE49-F238E27FC236}">
                <a16:creationId xmlns:a16="http://schemas.microsoft.com/office/drawing/2014/main" id="{5E299675-E1E4-4644-A7D6-6D2FCB5E6898}"/>
              </a:ext>
            </a:extLst>
          </p:cNvPr>
          <p:cNvSpPr>
            <a:spLocks noGrp="1"/>
          </p:cNvSpPr>
          <p:nvPr>
            <p:ph sz="quarter" idx="14" hasCustomPrompt="1"/>
          </p:nvPr>
        </p:nvSpPr>
        <p:spPr>
          <a:xfrm>
            <a:off x="395750" y="1076326"/>
            <a:ext cx="6808787" cy="4792662"/>
          </a:xfrm>
          <a:prstGeom prst="rect">
            <a:avLst/>
          </a:prstGeom>
        </p:spPr>
        <p:txBody>
          <a:bodyPr/>
          <a:lstStyle>
            <a:lvl1pPr marL="0" indent="0">
              <a:buNone/>
              <a:defRPr sz="1800"/>
            </a:lvl1pPr>
          </a:lstStyle>
          <a:p>
            <a:pPr lvl="0"/>
            <a:r>
              <a:rPr lang="en-GB" sz="1800" dirty="0"/>
              <a:t>Add text here</a:t>
            </a:r>
            <a:endParaRPr lang="en-GB" dirty="0"/>
          </a:p>
        </p:txBody>
      </p:sp>
      <p:sp>
        <p:nvSpPr>
          <p:cNvPr id="18" name="Picture Placeholder 18">
            <a:extLst>
              <a:ext uri="{FF2B5EF4-FFF2-40B4-BE49-F238E27FC236}">
                <a16:creationId xmlns:a16="http://schemas.microsoft.com/office/drawing/2014/main" id="{6F379A90-94EA-4936-92FD-A78ADD0146CF}"/>
              </a:ext>
            </a:extLst>
          </p:cNvPr>
          <p:cNvSpPr>
            <a:spLocks noGrp="1"/>
          </p:cNvSpPr>
          <p:nvPr>
            <p:ph type="pic" sz="quarter" idx="15"/>
          </p:nvPr>
        </p:nvSpPr>
        <p:spPr>
          <a:xfrm>
            <a:off x="7543929" y="2190307"/>
            <a:ext cx="4278312" cy="3678681"/>
          </a:xfrm>
          <a:prstGeom prst="rect">
            <a:avLst/>
          </a:prstGeom>
        </p:spPr>
        <p:txBody>
          <a:bodyPr/>
          <a:lstStyle>
            <a:lvl1pPr marL="0" indent="0">
              <a:buNone/>
              <a:defRPr/>
            </a:lvl1pPr>
          </a:lstStyle>
          <a:p>
            <a:r>
              <a:rPr lang="en-US"/>
              <a:t>Click icon to add picture</a:t>
            </a:r>
            <a:endParaRPr lang="en-GB" dirty="0"/>
          </a:p>
        </p:txBody>
      </p:sp>
      <p:sp>
        <p:nvSpPr>
          <p:cNvPr id="19" name="TextBox 18">
            <a:extLst>
              <a:ext uri="{FF2B5EF4-FFF2-40B4-BE49-F238E27FC236}">
                <a16:creationId xmlns:a16="http://schemas.microsoft.com/office/drawing/2014/main" id="{9D6BA97C-72B5-44B7-BA56-C16ACD95CC14}"/>
              </a:ext>
            </a:extLst>
          </p:cNvPr>
          <p:cNvSpPr txBox="1"/>
          <p:nvPr userDrawn="1"/>
        </p:nvSpPr>
        <p:spPr>
          <a:xfrm>
            <a:off x="8805242" y="6261325"/>
            <a:ext cx="3062177" cy="276999"/>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4217885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793EB9-3532-4082-B275-22F2736BE9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6AA84548-9992-4C77-BD46-94CED9B25B35}"/>
              </a:ext>
            </a:extLst>
          </p:cNvPr>
          <p:cNvSpPr>
            <a:spLocks noGrp="1"/>
          </p:cNvSpPr>
          <p:nvPr>
            <p:ph sz="quarter" idx="13" hasCustomPrompt="1"/>
          </p:nvPr>
        </p:nvSpPr>
        <p:spPr>
          <a:xfrm>
            <a:off x="9282969" y="3307414"/>
            <a:ext cx="2909031" cy="588963"/>
          </a:xfrm>
          <a:prstGeom prst="rect">
            <a:avLst/>
          </a:prstGeom>
        </p:spPr>
        <p:txBody>
          <a:bodyPr/>
          <a:lstStyle>
            <a:lvl1pPr marL="0" indent="0">
              <a:buNone/>
              <a:defRPr sz="3200" b="1">
                <a:solidFill>
                  <a:schemeClr val="bg1"/>
                </a:solidFill>
              </a:defRPr>
            </a:lvl1pPr>
          </a:lstStyle>
          <a:p>
            <a:pPr lvl="0"/>
            <a:r>
              <a:rPr lang="en-GB" sz="3200" dirty="0"/>
              <a:t>Thank you</a:t>
            </a:r>
            <a:endParaRPr lang="en-GB" dirty="0"/>
          </a:p>
        </p:txBody>
      </p:sp>
      <p:sp>
        <p:nvSpPr>
          <p:cNvPr id="11" name="Content Placeholder 10">
            <a:extLst>
              <a:ext uri="{FF2B5EF4-FFF2-40B4-BE49-F238E27FC236}">
                <a16:creationId xmlns:a16="http://schemas.microsoft.com/office/drawing/2014/main" id="{565A8FFC-10DD-4BE8-868C-A6044C9B9F56}"/>
              </a:ext>
            </a:extLst>
          </p:cNvPr>
          <p:cNvSpPr>
            <a:spLocks noGrp="1"/>
          </p:cNvSpPr>
          <p:nvPr>
            <p:ph sz="quarter" idx="14" hasCustomPrompt="1"/>
          </p:nvPr>
        </p:nvSpPr>
        <p:spPr>
          <a:xfrm>
            <a:off x="9282969" y="4427605"/>
            <a:ext cx="2073275" cy="911225"/>
          </a:xfrm>
          <a:prstGeom prst="rect">
            <a:avLst/>
          </a:prstGeom>
        </p:spPr>
        <p:txBody>
          <a:bodyPr/>
          <a:lstStyle>
            <a:lvl1pPr marL="0" indent="0">
              <a:lnSpc>
                <a:spcPct val="100000"/>
              </a:lnSpc>
              <a:spcBef>
                <a:spcPts val="600"/>
              </a:spcBef>
              <a:buNone/>
              <a:defRPr sz="1600">
                <a:solidFill>
                  <a:schemeClr val="bg1"/>
                </a:solidFill>
              </a:defRPr>
            </a:lvl1pPr>
          </a:lstStyle>
          <a:p>
            <a:pPr lvl="0"/>
            <a:r>
              <a:rPr lang="en-GB" sz="1400" dirty="0"/>
              <a:t>Your name</a:t>
            </a:r>
          </a:p>
          <a:p>
            <a:pPr lvl="0"/>
            <a:r>
              <a:rPr lang="en-GB" sz="1400" dirty="0"/>
              <a:t>Contact number</a:t>
            </a:r>
          </a:p>
          <a:p>
            <a:pPr lvl="0"/>
            <a:r>
              <a:rPr lang="en-GB" sz="1400" dirty="0"/>
              <a:t>email</a:t>
            </a:r>
            <a:endParaRPr lang="en-GB" dirty="0"/>
          </a:p>
        </p:txBody>
      </p:sp>
      <p:sp>
        <p:nvSpPr>
          <p:cNvPr id="23" name="TextBox 22">
            <a:extLst>
              <a:ext uri="{FF2B5EF4-FFF2-40B4-BE49-F238E27FC236}">
                <a16:creationId xmlns:a16="http://schemas.microsoft.com/office/drawing/2014/main" id="{C85826E1-D5B9-4260-8CCD-5517857C5561}"/>
              </a:ext>
            </a:extLst>
          </p:cNvPr>
          <p:cNvSpPr txBox="1"/>
          <p:nvPr userDrawn="1"/>
        </p:nvSpPr>
        <p:spPr>
          <a:xfrm>
            <a:off x="8490008" y="5669259"/>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329896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deeper swoosh">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937DB4D-3864-4BA0-9446-839AEEDA177C}"/>
              </a:ext>
            </a:extLst>
          </p:cNvPr>
          <p:cNvSpPr txBox="1"/>
          <p:nvPr userDrawn="1"/>
        </p:nvSpPr>
        <p:spPr>
          <a:xfrm>
            <a:off x="279703" y="5669784"/>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45260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AF5A46-5B6D-4032-B44A-46B1AB4514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760EB336-19FA-4AEA-B096-3B7D0FA032C3}"/>
              </a:ext>
            </a:extLst>
          </p:cNvPr>
          <p:cNvSpPr txBox="1"/>
          <p:nvPr userDrawn="1"/>
        </p:nvSpPr>
        <p:spPr>
          <a:xfrm>
            <a:off x="1925991" y="5169055"/>
            <a:ext cx="3433864" cy="338554"/>
          </a:xfrm>
          <a:prstGeom prst="rect">
            <a:avLst/>
          </a:prstGeom>
          <a:noFill/>
        </p:spPr>
        <p:txBody>
          <a:bodyPr wrap="square" rtlCol="0">
            <a:spAutoFit/>
          </a:bodyPr>
          <a:lstStyle/>
          <a:p>
            <a:r>
              <a:rPr lang="en-GB" sz="1600" dirty="0">
                <a:solidFill>
                  <a:srgbClr val="FFDA00"/>
                </a:solidFill>
              </a:rPr>
              <a:t> </a:t>
            </a:r>
          </a:p>
        </p:txBody>
      </p:sp>
      <p:sp>
        <p:nvSpPr>
          <p:cNvPr id="20" name="Subtitle 2">
            <a:extLst>
              <a:ext uri="{FF2B5EF4-FFF2-40B4-BE49-F238E27FC236}">
                <a16:creationId xmlns:a16="http://schemas.microsoft.com/office/drawing/2014/main" id="{50AABAE5-52B5-4FBA-8A53-88167A1F2B0D}"/>
              </a:ext>
            </a:extLst>
          </p:cNvPr>
          <p:cNvSpPr>
            <a:spLocks noGrp="1"/>
          </p:cNvSpPr>
          <p:nvPr>
            <p:ph type="subTitle" idx="1" hasCustomPrompt="1"/>
          </p:nvPr>
        </p:nvSpPr>
        <p:spPr>
          <a:xfrm>
            <a:off x="1939955" y="3094925"/>
            <a:ext cx="6918251" cy="448967"/>
          </a:xfrm>
          <a:prstGeom prst="rect">
            <a:avLst/>
          </a:prstGeom>
        </p:spPr>
        <p:txBody>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presentation title</a:t>
            </a:r>
          </a:p>
        </p:txBody>
      </p:sp>
      <p:sp>
        <p:nvSpPr>
          <p:cNvPr id="21" name="Subtitle 2">
            <a:extLst>
              <a:ext uri="{FF2B5EF4-FFF2-40B4-BE49-F238E27FC236}">
                <a16:creationId xmlns:a16="http://schemas.microsoft.com/office/drawing/2014/main" id="{A0949258-E56C-4E34-A68A-97188031C5E2}"/>
              </a:ext>
            </a:extLst>
          </p:cNvPr>
          <p:cNvSpPr txBox="1">
            <a:spLocks/>
          </p:cNvSpPr>
          <p:nvPr userDrawn="1"/>
        </p:nvSpPr>
        <p:spPr>
          <a:xfrm>
            <a:off x="1925991" y="3637531"/>
            <a:ext cx="6918251" cy="44896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400" b="0" dirty="0"/>
          </a:p>
        </p:txBody>
      </p:sp>
      <p:sp>
        <p:nvSpPr>
          <p:cNvPr id="29" name="Content Placeholder 28">
            <a:extLst>
              <a:ext uri="{FF2B5EF4-FFF2-40B4-BE49-F238E27FC236}">
                <a16:creationId xmlns:a16="http://schemas.microsoft.com/office/drawing/2014/main" id="{018D4B29-F5FF-4342-B3CD-2BABC5A152D9}"/>
              </a:ext>
            </a:extLst>
          </p:cNvPr>
          <p:cNvSpPr>
            <a:spLocks noGrp="1"/>
          </p:cNvSpPr>
          <p:nvPr>
            <p:ph sz="quarter" idx="10" hasCustomPrompt="1"/>
          </p:nvPr>
        </p:nvSpPr>
        <p:spPr>
          <a:xfrm>
            <a:off x="1939925" y="3636963"/>
            <a:ext cx="6904038" cy="434975"/>
          </a:xfrm>
          <a:prstGeom prst="rect">
            <a:avLst/>
          </a:prstGeom>
        </p:spPr>
        <p:txBody>
          <a:bodyPr/>
          <a:lstStyle>
            <a:lvl1pPr marL="0" indent="0">
              <a:buNone/>
              <a:defRPr sz="2400">
                <a:solidFill>
                  <a:schemeClr val="bg1"/>
                </a:solidFill>
              </a:defRPr>
            </a:lvl1pPr>
          </a:lstStyle>
          <a:p>
            <a:pPr lvl="0"/>
            <a:r>
              <a:rPr lang="en-US" dirty="0"/>
              <a:t>Click to add presenter(s’) name(s)</a:t>
            </a:r>
          </a:p>
        </p:txBody>
      </p:sp>
      <p:sp>
        <p:nvSpPr>
          <p:cNvPr id="31" name="Content Placeholder 30">
            <a:extLst>
              <a:ext uri="{FF2B5EF4-FFF2-40B4-BE49-F238E27FC236}">
                <a16:creationId xmlns:a16="http://schemas.microsoft.com/office/drawing/2014/main" id="{904D5F3A-A56D-4479-A939-AA3C41E6F609}"/>
              </a:ext>
            </a:extLst>
          </p:cNvPr>
          <p:cNvSpPr>
            <a:spLocks noGrp="1"/>
          </p:cNvSpPr>
          <p:nvPr>
            <p:ph sz="quarter" idx="11" hasCustomPrompt="1"/>
          </p:nvPr>
        </p:nvSpPr>
        <p:spPr>
          <a:xfrm>
            <a:off x="1939925" y="4113567"/>
            <a:ext cx="4969292" cy="460121"/>
          </a:xfrm>
          <a:prstGeom prst="rect">
            <a:avLst/>
          </a:prstGeom>
        </p:spPr>
        <p:txBody>
          <a:bodyPr/>
          <a:lstStyle>
            <a:lvl1pPr marL="0" indent="0">
              <a:buNone/>
              <a:defRPr sz="2000">
                <a:solidFill>
                  <a:schemeClr val="accent3"/>
                </a:solidFill>
              </a:defRPr>
            </a:lvl1pPr>
          </a:lstStyle>
          <a:p>
            <a:pPr lvl="0"/>
            <a:r>
              <a:rPr lang="en-US" dirty="0"/>
              <a:t>Click to add role</a:t>
            </a:r>
            <a:endParaRPr lang="en-GB" dirty="0"/>
          </a:p>
        </p:txBody>
      </p:sp>
      <p:sp>
        <p:nvSpPr>
          <p:cNvPr id="35" name="Content Placeholder 34">
            <a:extLst>
              <a:ext uri="{FF2B5EF4-FFF2-40B4-BE49-F238E27FC236}">
                <a16:creationId xmlns:a16="http://schemas.microsoft.com/office/drawing/2014/main" id="{A76D5E47-EEA5-4E2E-90D8-893606203F58}"/>
              </a:ext>
            </a:extLst>
          </p:cNvPr>
          <p:cNvSpPr>
            <a:spLocks noGrp="1"/>
          </p:cNvSpPr>
          <p:nvPr>
            <p:ph sz="quarter" idx="12" hasCustomPrompt="1"/>
          </p:nvPr>
        </p:nvSpPr>
        <p:spPr>
          <a:xfrm>
            <a:off x="1925638" y="5507039"/>
            <a:ext cx="2381250" cy="338554"/>
          </a:xfrm>
          <a:prstGeom prst="rect">
            <a:avLst/>
          </a:prstGeom>
        </p:spPr>
        <p:txBody>
          <a:bodyPr/>
          <a:lstStyle>
            <a:lvl1pPr marL="0" indent="0">
              <a:buNone/>
              <a:defRPr sz="1600">
                <a:solidFill>
                  <a:schemeClr val="accent3"/>
                </a:solidFill>
              </a:defRPr>
            </a:lvl1pPr>
          </a:lstStyle>
          <a:p>
            <a:pPr lvl="0"/>
            <a:r>
              <a:rPr lang="en-GB" dirty="0"/>
              <a:t>Click to add date</a:t>
            </a:r>
          </a:p>
        </p:txBody>
      </p:sp>
      <p:sp>
        <p:nvSpPr>
          <p:cNvPr id="36" name="TextBox 35">
            <a:extLst>
              <a:ext uri="{FF2B5EF4-FFF2-40B4-BE49-F238E27FC236}">
                <a16:creationId xmlns:a16="http://schemas.microsoft.com/office/drawing/2014/main" id="{BD9B4D84-7B7E-47F7-9860-EBF19BB4C299}"/>
              </a:ext>
            </a:extLst>
          </p:cNvPr>
          <p:cNvSpPr txBox="1"/>
          <p:nvPr userDrawn="1"/>
        </p:nvSpPr>
        <p:spPr>
          <a:xfrm>
            <a:off x="1925638" y="6213297"/>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394191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colour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2F13EA-7F39-47EC-BF5C-3763CF0B5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4D3ADEF9-1A98-42D6-BE3A-2226010ED7D0}"/>
              </a:ext>
            </a:extLst>
          </p:cNvPr>
          <p:cNvSpPr>
            <a:spLocks noGrp="1"/>
          </p:cNvSpPr>
          <p:nvPr>
            <p:ph sz="quarter" idx="10" hasCustomPrompt="1"/>
          </p:nvPr>
        </p:nvSpPr>
        <p:spPr>
          <a:xfrm>
            <a:off x="404813" y="425450"/>
            <a:ext cx="5495925" cy="541338"/>
          </a:xfrm>
          <a:prstGeom prst="rect">
            <a:avLst/>
          </a:prstGeom>
        </p:spPr>
        <p:txBody>
          <a:bodyPr/>
          <a:lstStyle>
            <a:lvl1pPr marL="0" indent="0">
              <a:buNone/>
              <a:defRPr sz="2400" b="1"/>
            </a:lvl1pPr>
          </a:lstStyle>
          <a:p>
            <a:pPr lvl="0"/>
            <a:r>
              <a:rPr lang="en-GB" dirty="0"/>
              <a:t>Add header here</a:t>
            </a:r>
          </a:p>
        </p:txBody>
      </p:sp>
      <p:pic>
        <p:nvPicPr>
          <p:cNvPr id="2" name="Picture 2" descr="Interchange UK — The hub for Mobility Infrastructure">
            <a:extLst>
              <a:ext uri="{FF2B5EF4-FFF2-40B4-BE49-F238E27FC236}">
                <a16:creationId xmlns:a16="http://schemas.microsoft.com/office/drawing/2014/main" id="{2D43EE0B-5365-98A9-6CF2-B119E6D778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493" y="6294465"/>
            <a:ext cx="1545592" cy="57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24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hite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D624BD-F068-44B8-A3A4-D93B6A2F1E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9703D55-AF36-435A-9BE2-5755FB49BF7A}"/>
              </a:ext>
            </a:extLst>
          </p:cNvPr>
          <p:cNvSpPr txBox="1"/>
          <p:nvPr userDrawn="1"/>
        </p:nvSpPr>
        <p:spPr>
          <a:xfrm>
            <a:off x="261191" y="5951540"/>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Open slide master and add classification here</a:t>
            </a:r>
          </a:p>
        </p:txBody>
      </p:sp>
      <p:sp>
        <p:nvSpPr>
          <p:cNvPr id="8" name="Content Placeholder 8">
            <a:extLst>
              <a:ext uri="{FF2B5EF4-FFF2-40B4-BE49-F238E27FC236}">
                <a16:creationId xmlns:a16="http://schemas.microsoft.com/office/drawing/2014/main" id="{52461190-59EF-4F20-A9C1-3A60D5BEA1B9}"/>
              </a:ext>
            </a:extLst>
          </p:cNvPr>
          <p:cNvSpPr>
            <a:spLocks noGrp="1"/>
          </p:cNvSpPr>
          <p:nvPr>
            <p:ph sz="quarter" idx="10" hasCustomPrompt="1"/>
          </p:nvPr>
        </p:nvSpPr>
        <p:spPr>
          <a:xfrm>
            <a:off x="404813" y="425450"/>
            <a:ext cx="5495925" cy="541338"/>
          </a:xfrm>
          <a:prstGeom prst="rect">
            <a:avLst/>
          </a:prstGeom>
        </p:spPr>
        <p:txBody>
          <a:bodyPr/>
          <a:lstStyle>
            <a:lvl1pPr marL="0" indent="0">
              <a:buNone/>
              <a:defRPr sz="2400" b="1"/>
            </a:lvl1pPr>
          </a:lstStyle>
          <a:p>
            <a:pPr lvl="0"/>
            <a:r>
              <a:rPr lang="en-GB" dirty="0"/>
              <a:t>Add header here</a:t>
            </a:r>
          </a:p>
        </p:txBody>
      </p:sp>
    </p:spTree>
    <p:extLst>
      <p:ext uri="{BB962C8B-B14F-4D97-AF65-F5344CB8AC3E}">
        <p14:creationId xmlns:p14="http://schemas.microsoft.com/office/powerpoint/2010/main" val="255545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2B802-2A27-4374-8241-09A3877BEE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AAF6D8-A5DB-4458-8A6C-FD60C59D04C3}"/>
              </a:ext>
            </a:extLst>
          </p:cNvPr>
          <p:cNvSpPr>
            <a:spLocks noGrp="1"/>
          </p:cNvSpPr>
          <p:nvPr>
            <p:ph type="title" hasCustomPrompt="1"/>
          </p:nvPr>
        </p:nvSpPr>
        <p:spPr>
          <a:xfrm>
            <a:off x="1850065" y="3072629"/>
            <a:ext cx="9734347" cy="464123"/>
          </a:xfrm>
          <a:prstGeom prst="rect">
            <a:avLst/>
          </a:prstGeom>
        </p:spPr>
        <p:txBody>
          <a:bodyPr anchor="b"/>
          <a:lstStyle>
            <a:lvl1pPr>
              <a:defRPr sz="2800" b="1">
                <a:solidFill>
                  <a:schemeClr val="bg1"/>
                </a:solidFill>
                <a:latin typeface="+mn-lt"/>
              </a:defRPr>
            </a:lvl1pPr>
          </a:lstStyle>
          <a:p>
            <a:r>
              <a:rPr lang="en-US" dirty="0"/>
              <a:t>Click to edit section header</a:t>
            </a:r>
            <a:endParaRPr lang="en-GB" dirty="0"/>
          </a:p>
        </p:txBody>
      </p:sp>
      <p:sp>
        <p:nvSpPr>
          <p:cNvPr id="10" name="Rectangle: Rounded Corners 9">
            <a:extLst>
              <a:ext uri="{FF2B5EF4-FFF2-40B4-BE49-F238E27FC236}">
                <a16:creationId xmlns:a16="http://schemas.microsoft.com/office/drawing/2014/main" id="{FAEE888B-0C3C-407B-9CCC-8B427BAD09A6}"/>
              </a:ext>
            </a:extLst>
          </p:cNvPr>
          <p:cNvSpPr/>
          <p:nvPr userDrawn="1"/>
        </p:nvSpPr>
        <p:spPr>
          <a:xfrm>
            <a:off x="6839126" y="3891546"/>
            <a:ext cx="1427760" cy="962523"/>
          </a:xfrm>
          <a:prstGeom prst="roundRect">
            <a:avLst/>
          </a:prstGeom>
          <a:blipFill dpi="0" rotWithShape="1">
            <a:blip r:embed="rId3" cstate="screen">
              <a:extLst>
                <a:ext uri="{28A0092B-C50C-407E-A947-70E740481C1C}">
                  <a14:useLocalDpi xmlns:a14="http://schemas.microsoft.com/office/drawing/2010/main"/>
                </a:ext>
              </a:extLst>
            </a:blip>
            <a:srcRect/>
            <a:stretch>
              <a:fillRect l="1"/>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E59B9F6-77E2-4AE4-A5FA-1ACD93B733AB}"/>
              </a:ext>
            </a:extLst>
          </p:cNvPr>
          <p:cNvSpPr/>
          <p:nvPr userDrawn="1"/>
        </p:nvSpPr>
        <p:spPr>
          <a:xfrm>
            <a:off x="8497889" y="3899770"/>
            <a:ext cx="1427760" cy="962523"/>
          </a:xfrm>
          <a:prstGeom prst="roundRect">
            <a:avLst/>
          </a:prstGeom>
          <a:blipFill dpi="0" rotWithShape="1">
            <a:blip r:embed="rId4" cstate="screen">
              <a:extLst>
                <a:ext uri="{28A0092B-C50C-407E-A947-70E740481C1C}">
                  <a14:useLocalDpi xmlns:a14="http://schemas.microsoft.com/office/drawing/2010/main"/>
                </a:ext>
              </a:extLst>
            </a:blip>
            <a:srcRect/>
            <a:stretch>
              <a:fillRect l="1"/>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93555E2-650F-4DB2-9768-658F31BB059F}"/>
              </a:ext>
            </a:extLst>
          </p:cNvPr>
          <p:cNvSpPr/>
          <p:nvPr userDrawn="1"/>
        </p:nvSpPr>
        <p:spPr>
          <a:xfrm>
            <a:off x="10164677" y="3899770"/>
            <a:ext cx="1427760" cy="962523"/>
          </a:xfrm>
          <a:prstGeom prst="roundRect">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783767D-F40F-49A3-9DE9-4E07380DFB17}"/>
              </a:ext>
            </a:extLst>
          </p:cNvPr>
          <p:cNvSpPr txBox="1"/>
          <p:nvPr userDrawn="1"/>
        </p:nvSpPr>
        <p:spPr>
          <a:xfrm>
            <a:off x="1850065" y="6217983"/>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
        <p:nvSpPr>
          <p:cNvPr id="16" name="Content Placeholder 15">
            <a:extLst>
              <a:ext uri="{FF2B5EF4-FFF2-40B4-BE49-F238E27FC236}">
                <a16:creationId xmlns:a16="http://schemas.microsoft.com/office/drawing/2014/main" id="{89593349-6AD5-4CEB-A288-A5A4FECD44B3}"/>
              </a:ext>
            </a:extLst>
          </p:cNvPr>
          <p:cNvSpPr>
            <a:spLocks noGrp="1"/>
          </p:cNvSpPr>
          <p:nvPr>
            <p:ph sz="quarter" idx="10" hasCustomPrompt="1"/>
          </p:nvPr>
        </p:nvSpPr>
        <p:spPr>
          <a:xfrm>
            <a:off x="1862335" y="3880913"/>
            <a:ext cx="4370388" cy="1616120"/>
          </a:xfrm>
          <a:prstGeom prst="rect">
            <a:avLst/>
          </a:prstGeom>
        </p:spPr>
        <p:txBody>
          <a:bodyPr/>
          <a:lstStyle>
            <a:lvl1pPr marL="0" indent="0">
              <a:buNone/>
              <a:defRPr sz="1600">
                <a:solidFill>
                  <a:schemeClr val="bg1"/>
                </a:solidFill>
              </a:defRPr>
            </a:lvl1pPr>
          </a:lstStyle>
          <a:p>
            <a:pPr lvl="0"/>
            <a:r>
              <a:rPr lang="en-GB" sz="1800" dirty="0"/>
              <a:t>This box can be used for a short introduction to the next section, or it can be removed. To change the pictures on this slide, first open the slide master. Select the image, choose ‘Shape Format’, then ‘Shape fill’, then choose ‘Picture’ from the dropdown menu</a:t>
            </a:r>
          </a:p>
          <a:p>
            <a:pPr lvl="0"/>
            <a:endParaRPr lang="en-GB" dirty="0"/>
          </a:p>
        </p:txBody>
      </p:sp>
    </p:spTree>
    <p:extLst>
      <p:ext uri="{BB962C8B-B14F-4D97-AF65-F5344CB8AC3E}">
        <p14:creationId xmlns:p14="http://schemas.microsoft.com/office/powerpoint/2010/main" val="420421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small swoosh">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1E4EA-8930-4C3C-BFBE-2163F87F73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3545"/>
            <a:ext cx="12289971" cy="6913109"/>
          </a:xfrm>
          <a:prstGeom prst="rect">
            <a:avLst/>
          </a:prstGeom>
        </p:spPr>
      </p:pic>
      <p:sp>
        <p:nvSpPr>
          <p:cNvPr id="2" name="Title 1">
            <a:extLst>
              <a:ext uri="{FF2B5EF4-FFF2-40B4-BE49-F238E27FC236}">
                <a16:creationId xmlns:a16="http://schemas.microsoft.com/office/drawing/2014/main" id="{F67283A2-E2F8-4A3C-8986-564270C5FF7C}"/>
              </a:ext>
            </a:extLst>
          </p:cNvPr>
          <p:cNvSpPr>
            <a:spLocks noGrp="1"/>
          </p:cNvSpPr>
          <p:nvPr>
            <p:ph type="title" hasCustomPrompt="1"/>
          </p:nvPr>
        </p:nvSpPr>
        <p:spPr>
          <a:xfrm>
            <a:off x="371605" y="372285"/>
            <a:ext cx="9405615" cy="422938"/>
          </a:xfrm>
          <a:prstGeom prst="rect">
            <a:avLst/>
          </a:prstGeom>
        </p:spPr>
        <p:txBody>
          <a:bodyPr/>
          <a:lstStyle>
            <a:lvl1pPr>
              <a:lnSpc>
                <a:spcPct val="100000"/>
              </a:lnSpc>
              <a:defRPr sz="2400" b="1">
                <a:latin typeface="+mn-lt"/>
              </a:defRPr>
            </a:lvl1pPr>
          </a:lstStyle>
          <a:p>
            <a:r>
              <a:rPr lang="en-US" dirty="0"/>
              <a:t>Click to edit heading</a:t>
            </a:r>
            <a:endParaRPr lang="en-GB" dirty="0"/>
          </a:p>
        </p:txBody>
      </p:sp>
      <p:sp>
        <p:nvSpPr>
          <p:cNvPr id="3" name="Content Placeholder 2">
            <a:extLst>
              <a:ext uri="{FF2B5EF4-FFF2-40B4-BE49-F238E27FC236}">
                <a16:creationId xmlns:a16="http://schemas.microsoft.com/office/drawing/2014/main" id="{1000F018-2611-4AB8-B6E4-5039437CA884}"/>
              </a:ext>
            </a:extLst>
          </p:cNvPr>
          <p:cNvSpPr>
            <a:spLocks noGrp="1"/>
          </p:cNvSpPr>
          <p:nvPr>
            <p:ph idx="1" hasCustomPrompt="1"/>
          </p:nvPr>
        </p:nvSpPr>
        <p:spPr>
          <a:xfrm>
            <a:off x="4110102" y="982493"/>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7" name="Content Placeholder 2">
            <a:extLst>
              <a:ext uri="{FF2B5EF4-FFF2-40B4-BE49-F238E27FC236}">
                <a16:creationId xmlns:a16="http://schemas.microsoft.com/office/drawing/2014/main" id="{686A06C4-6812-4E83-B311-16AB1F8AFD4E}"/>
              </a:ext>
            </a:extLst>
          </p:cNvPr>
          <p:cNvSpPr>
            <a:spLocks noGrp="1"/>
          </p:cNvSpPr>
          <p:nvPr>
            <p:ph idx="13" hasCustomPrompt="1"/>
          </p:nvPr>
        </p:nvSpPr>
        <p:spPr>
          <a:xfrm>
            <a:off x="7856941" y="969786"/>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8" name="Content Placeholder 2">
            <a:extLst>
              <a:ext uri="{FF2B5EF4-FFF2-40B4-BE49-F238E27FC236}">
                <a16:creationId xmlns:a16="http://schemas.microsoft.com/office/drawing/2014/main" id="{4C8562FB-5DD2-4E39-9FE8-9535862B9375}"/>
              </a:ext>
            </a:extLst>
          </p:cNvPr>
          <p:cNvSpPr>
            <a:spLocks noGrp="1"/>
          </p:cNvSpPr>
          <p:nvPr>
            <p:ph idx="14" hasCustomPrompt="1"/>
          </p:nvPr>
        </p:nvSpPr>
        <p:spPr>
          <a:xfrm>
            <a:off x="363264" y="982493"/>
            <a:ext cx="3532332" cy="4351338"/>
          </a:xfrm>
          <a:prstGeom prst="rect">
            <a:avLst/>
          </a:prstGeom>
        </p:spPr>
        <p:txBody>
          <a:bodyPr/>
          <a:lstStyle>
            <a:lvl1pPr marL="0" indent="0">
              <a:buNone/>
              <a:defRPr sz="1800"/>
            </a:lvl1pPr>
          </a:lstStyle>
          <a:p>
            <a:pPr lvl="0"/>
            <a:r>
              <a:rPr lang="en-US" dirty="0"/>
              <a:t>Add text here</a:t>
            </a:r>
            <a:endParaRPr lang="en-GB" dirty="0"/>
          </a:p>
        </p:txBody>
      </p:sp>
      <p:sp>
        <p:nvSpPr>
          <p:cNvPr id="19" name="TextBox 18">
            <a:extLst>
              <a:ext uri="{FF2B5EF4-FFF2-40B4-BE49-F238E27FC236}">
                <a16:creationId xmlns:a16="http://schemas.microsoft.com/office/drawing/2014/main" id="{B21B2105-B501-4DC0-842E-76C8AE0DCEEE}"/>
              </a:ext>
            </a:extLst>
          </p:cNvPr>
          <p:cNvSpPr txBox="1"/>
          <p:nvPr userDrawn="1"/>
        </p:nvSpPr>
        <p:spPr>
          <a:xfrm>
            <a:off x="265308" y="5832821"/>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272416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2 swooshe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B97F74-ADE4-4C09-9525-1D5F674B0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Content Placeholder 2">
            <a:extLst>
              <a:ext uri="{FF2B5EF4-FFF2-40B4-BE49-F238E27FC236}">
                <a16:creationId xmlns:a16="http://schemas.microsoft.com/office/drawing/2014/main" id="{462AA54D-82DE-47AB-BAEC-9C4B477798BB}"/>
              </a:ext>
            </a:extLst>
          </p:cNvPr>
          <p:cNvSpPr>
            <a:spLocks noGrp="1"/>
          </p:cNvSpPr>
          <p:nvPr>
            <p:ph idx="13" hasCustomPrompt="1"/>
          </p:nvPr>
        </p:nvSpPr>
        <p:spPr>
          <a:xfrm>
            <a:off x="4110102" y="982493"/>
            <a:ext cx="3532332" cy="4351337"/>
          </a:xfrm>
          <a:prstGeom prst="rect">
            <a:avLst/>
          </a:prstGeom>
        </p:spPr>
        <p:txBody>
          <a:bodyPr/>
          <a:lstStyle>
            <a:lvl1pPr marL="0" indent="0">
              <a:buNone/>
              <a:defRPr sz="1800"/>
            </a:lvl1pPr>
          </a:lstStyle>
          <a:p>
            <a:pPr lvl="0"/>
            <a:r>
              <a:rPr lang="en-US" dirty="0"/>
              <a:t>Add text here</a:t>
            </a:r>
            <a:endParaRPr lang="en-GB" dirty="0"/>
          </a:p>
        </p:txBody>
      </p:sp>
      <p:sp>
        <p:nvSpPr>
          <p:cNvPr id="19" name="Content Placeholder 2">
            <a:extLst>
              <a:ext uri="{FF2B5EF4-FFF2-40B4-BE49-F238E27FC236}">
                <a16:creationId xmlns:a16="http://schemas.microsoft.com/office/drawing/2014/main" id="{D89CFC63-FDA5-41C7-897A-F80DC10713A9}"/>
              </a:ext>
            </a:extLst>
          </p:cNvPr>
          <p:cNvSpPr>
            <a:spLocks noGrp="1"/>
          </p:cNvSpPr>
          <p:nvPr>
            <p:ph idx="14" hasCustomPrompt="1"/>
          </p:nvPr>
        </p:nvSpPr>
        <p:spPr>
          <a:xfrm>
            <a:off x="7856941" y="969788"/>
            <a:ext cx="3532332" cy="4351336"/>
          </a:xfrm>
          <a:prstGeom prst="rect">
            <a:avLst/>
          </a:prstGeom>
        </p:spPr>
        <p:txBody>
          <a:bodyPr/>
          <a:lstStyle>
            <a:lvl1pPr marL="0" indent="0">
              <a:buNone/>
              <a:defRPr sz="1800"/>
            </a:lvl1pPr>
          </a:lstStyle>
          <a:p>
            <a:pPr lvl="0"/>
            <a:r>
              <a:rPr lang="en-US" dirty="0"/>
              <a:t>Add text here</a:t>
            </a:r>
            <a:endParaRPr lang="en-GB" dirty="0"/>
          </a:p>
        </p:txBody>
      </p:sp>
      <p:sp>
        <p:nvSpPr>
          <p:cNvPr id="20" name="Content Placeholder 2">
            <a:extLst>
              <a:ext uri="{FF2B5EF4-FFF2-40B4-BE49-F238E27FC236}">
                <a16:creationId xmlns:a16="http://schemas.microsoft.com/office/drawing/2014/main" id="{8C324180-D494-423F-BBDA-7149E366874B}"/>
              </a:ext>
            </a:extLst>
          </p:cNvPr>
          <p:cNvSpPr>
            <a:spLocks noGrp="1"/>
          </p:cNvSpPr>
          <p:nvPr>
            <p:ph idx="15" hasCustomPrompt="1"/>
          </p:nvPr>
        </p:nvSpPr>
        <p:spPr>
          <a:xfrm>
            <a:off x="363264" y="974611"/>
            <a:ext cx="3532332" cy="3522961"/>
          </a:xfrm>
          <a:prstGeom prst="rect">
            <a:avLst/>
          </a:prstGeom>
        </p:spPr>
        <p:txBody>
          <a:bodyPr/>
          <a:lstStyle>
            <a:lvl1pPr marL="0" indent="0">
              <a:buNone/>
              <a:defRPr sz="1800"/>
            </a:lvl1pPr>
          </a:lstStyle>
          <a:p>
            <a:pPr lvl="0"/>
            <a:r>
              <a:rPr lang="en-US" dirty="0"/>
              <a:t>Add text here</a:t>
            </a:r>
            <a:endParaRPr lang="en-GB" dirty="0"/>
          </a:p>
        </p:txBody>
      </p:sp>
      <p:sp>
        <p:nvSpPr>
          <p:cNvPr id="21" name="TextBox 20">
            <a:extLst>
              <a:ext uri="{FF2B5EF4-FFF2-40B4-BE49-F238E27FC236}">
                <a16:creationId xmlns:a16="http://schemas.microsoft.com/office/drawing/2014/main" id="{B64EF0F2-3739-437A-843B-ED0626B046CC}"/>
              </a:ext>
            </a:extLst>
          </p:cNvPr>
          <p:cNvSpPr txBox="1"/>
          <p:nvPr userDrawn="1"/>
        </p:nvSpPr>
        <p:spPr>
          <a:xfrm>
            <a:off x="264802" y="5837476"/>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
        <p:nvSpPr>
          <p:cNvPr id="4" name="Content Placeholder 3">
            <a:extLst>
              <a:ext uri="{FF2B5EF4-FFF2-40B4-BE49-F238E27FC236}">
                <a16:creationId xmlns:a16="http://schemas.microsoft.com/office/drawing/2014/main" id="{FE729141-A1FD-0E82-F0A0-CF78E5050D8F}"/>
              </a:ext>
            </a:extLst>
          </p:cNvPr>
          <p:cNvSpPr>
            <a:spLocks noGrp="1"/>
          </p:cNvSpPr>
          <p:nvPr>
            <p:ph sz="quarter" idx="16" hasCustomPrompt="1"/>
          </p:nvPr>
        </p:nvSpPr>
        <p:spPr>
          <a:xfrm>
            <a:off x="363538" y="382588"/>
            <a:ext cx="5899150" cy="360362"/>
          </a:xfrm>
          <a:prstGeom prst="rect">
            <a:avLst/>
          </a:prstGeom>
        </p:spPr>
        <p:txBody>
          <a:bodyPr/>
          <a:lstStyle>
            <a:lvl1pPr marL="0" indent="0">
              <a:buNone/>
              <a:defRPr sz="2400" b="1"/>
            </a:lvl1pPr>
          </a:lstStyle>
          <a:p>
            <a:pPr lvl="0"/>
            <a:r>
              <a:rPr lang="en-GB" dirty="0"/>
              <a:t>Click to edit heading</a:t>
            </a:r>
          </a:p>
        </p:txBody>
      </p:sp>
    </p:spTree>
    <p:extLst>
      <p:ext uri="{BB962C8B-B14F-4D97-AF65-F5344CB8AC3E}">
        <p14:creationId xmlns:p14="http://schemas.microsoft.com/office/powerpoint/2010/main" val="21780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263A54-475F-4F0D-B747-2724215CC4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Rounded Corners 11">
            <a:extLst>
              <a:ext uri="{FF2B5EF4-FFF2-40B4-BE49-F238E27FC236}">
                <a16:creationId xmlns:a16="http://schemas.microsoft.com/office/drawing/2014/main" id="{F1065170-B73B-449B-8A01-22B31D378CE3}"/>
              </a:ext>
            </a:extLst>
          </p:cNvPr>
          <p:cNvSpPr/>
          <p:nvPr userDrawn="1"/>
        </p:nvSpPr>
        <p:spPr>
          <a:xfrm>
            <a:off x="7923876" y="2967653"/>
            <a:ext cx="3420682" cy="2087435"/>
          </a:xfrm>
          <a:prstGeom prst="roundRect">
            <a:avLst/>
          </a:prstGeom>
          <a:blipFill dpi="0" rotWithShape="1">
            <a:blip r:embed="rId3" cstate="screen">
              <a:extLst>
                <a:ext uri="{28A0092B-C50C-407E-A947-70E740481C1C}">
                  <a14:useLocalDpi xmlns:a14="http://schemas.microsoft.com/office/drawing/2010/main"/>
                </a:ext>
              </a:extLst>
            </a:blip>
            <a:srcRect/>
            <a:stretch>
              <a:fillRect t="452"/>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13">
            <a:extLst>
              <a:ext uri="{FF2B5EF4-FFF2-40B4-BE49-F238E27FC236}">
                <a16:creationId xmlns:a16="http://schemas.microsoft.com/office/drawing/2014/main" id="{48C4E2C6-64ED-420B-8ED2-CCCCE866BD34}"/>
              </a:ext>
            </a:extLst>
          </p:cNvPr>
          <p:cNvSpPr>
            <a:spLocks noGrp="1"/>
          </p:cNvSpPr>
          <p:nvPr>
            <p:ph sz="quarter" idx="13" hasCustomPrompt="1"/>
          </p:nvPr>
        </p:nvSpPr>
        <p:spPr>
          <a:xfrm>
            <a:off x="287194" y="414169"/>
            <a:ext cx="6740525" cy="431800"/>
          </a:xfrm>
          <a:prstGeom prst="rect">
            <a:avLst/>
          </a:prstGeom>
        </p:spPr>
        <p:txBody>
          <a:bodyPr/>
          <a:lstStyle>
            <a:lvl1pPr marL="0" indent="0">
              <a:buNone/>
              <a:defRPr sz="2400" b="1">
                <a:solidFill>
                  <a:schemeClr val="tx1"/>
                </a:solidFill>
              </a:defRPr>
            </a:lvl1pPr>
          </a:lstStyle>
          <a:p>
            <a:pPr lvl="0"/>
            <a:r>
              <a:rPr lang="en-GB" sz="2400" b="1" dirty="0"/>
              <a:t>Click to edit heading</a:t>
            </a:r>
            <a:endParaRPr lang="en-GB" dirty="0"/>
          </a:p>
        </p:txBody>
      </p:sp>
      <p:sp>
        <p:nvSpPr>
          <p:cNvPr id="16" name="Content Placeholder 15">
            <a:extLst>
              <a:ext uri="{FF2B5EF4-FFF2-40B4-BE49-F238E27FC236}">
                <a16:creationId xmlns:a16="http://schemas.microsoft.com/office/drawing/2014/main" id="{81D9E00A-1F1A-428D-8415-FF79B4F4ADE0}"/>
              </a:ext>
            </a:extLst>
          </p:cNvPr>
          <p:cNvSpPr>
            <a:spLocks noGrp="1"/>
          </p:cNvSpPr>
          <p:nvPr>
            <p:ph sz="quarter" idx="14" hasCustomPrompt="1"/>
          </p:nvPr>
        </p:nvSpPr>
        <p:spPr>
          <a:xfrm>
            <a:off x="287338" y="1027113"/>
            <a:ext cx="3532187" cy="3449637"/>
          </a:xfrm>
          <a:prstGeom prst="rect">
            <a:avLst/>
          </a:prstGeom>
        </p:spPr>
        <p:txBody>
          <a:bodyPr/>
          <a:lstStyle>
            <a:lvl1pPr marL="0" indent="0">
              <a:buNone/>
              <a:defRPr sz="1800">
                <a:solidFill>
                  <a:schemeClr val="tx1"/>
                </a:solidFill>
              </a:defRPr>
            </a:lvl1pPr>
          </a:lstStyle>
          <a:p>
            <a:pPr lvl="0"/>
            <a:r>
              <a:rPr lang="en-GB" sz="1800" dirty="0"/>
              <a:t>Click to add text</a:t>
            </a:r>
            <a:endParaRPr lang="en-GB" dirty="0"/>
          </a:p>
        </p:txBody>
      </p:sp>
      <p:sp>
        <p:nvSpPr>
          <p:cNvPr id="17" name="Content Placeholder 15">
            <a:extLst>
              <a:ext uri="{FF2B5EF4-FFF2-40B4-BE49-F238E27FC236}">
                <a16:creationId xmlns:a16="http://schemas.microsoft.com/office/drawing/2014/main" id="{1DE31BC5-722C-4E74-88D9-B893F0A69E8E}"/>
              </a:ext>
            </a:extLst>
          </p:cNvPr>
          <p:cNvSpPr>
            <a:spLocks noGrp="1"/>
          </p:cNvSpPr>
          <p:nvPr>
            <p:ph sz="quarter" idx="15" hasCustomPrompt="1"/>
          </p:nvPr>
        </p:nvSpPr>
        <p:spPr>
          <a:xfrm>
            <a:off x="4088216" y="1027113"/>
            <a:ext cx="3532187" cy="4027975"/>
          </a:xfrm>
          <a:prstGeom prst="rect">
            <a:avLst/>
          </a:prstGeom>
        </p:spPr>
        <p:txBody>
          <a:bodyPr/>
          <a:lstStyle>
            <a:lvl1pPr marL="0" indent="0">
              <a:buNone/>
              <a:defRPr sz="1800">
                <a:solidFill>
                  <a:schemeClr val="tx1"/>
                </a:solidFill>
              </a:defRPr>
            </a:lvl1pPr>
          </a:lstStyle>
          <a:p>
            <a:pPr lvl="0"/>
            <a:r>
              <a:rPr lang="en-GB" sz="1800" dirty="0"/>
              <a:t>Click to add text</a:t>
            </a:r>
            <a:endParaRPr lang="en-GB" dirty="0"/>
          </a:p>
        </p:txBody>
      </p:sp>
      <p:sp>
        <p:nvSpPr>
          <p:cNvPr id="19" name="Picture Placeholder 18">
            <a:extLst>
              <a:ext uri="{FF2B5EF4-FFF2-40B4-BE49-F238E27FC236}">
                <a16:creationId xmlns:a16="http://schemas.microsoft.com/office/drawing/2014/main" id="{960343C4-7A8B-4FDE-96D4-63168409551E}"/>
              </a:ext>
            </a:extLst>
          </p:cNvPr>
          <p:cNvSpPr>
            <a:spLocks noGrp="1"/>
          </p:cNvSpPr>
          <p:nvPr>
            <p:ph type="pic" sz="quarter" idx="16"/>
          </p:nvPr>
        </p:nvSpPr>
        <p:spPr>
          <a:xfrm>
            <a:off x="7923876" y="2967653"/>
            <a:ext cx="3454400" cy="2087435"/>
          </a:xfrm>
          <a:prstGeom prst="roundRect">
            <a:avLst/>
          </a:prstGeom>
          <a:ln w="19050"/>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r>
              <a:rPr lang="en-US"/>
              <a:t>Click icon to add picture</a:t>
            </a:r>
            <a:endParaRPr lang="en-GB" dirty="0"/>
          </a:p>
        </p:txBody>
      </p:sp>
      <p:sp>
        <p:nvSpPr>
          <p:cNvPr id="15" name="TextBox 14">
            <a:extLst>
              <a:ext uri="{FF2B5EF4-FFF2-40B4-BE49-F238E27FC236}">
                <a16:creationId xmlns:a16="http://schemas.microsoft.com/office/drawing/2014/main" id="{7AFF6EB8-DD6E-42BF-A4BC-020908E4415D}"/>
              </a:ext>
            </a:extLst>
          </p:cNvPr>
          <p:cNvSpPr txBox="1"/>
          <p:nvPr userDrawn="1"/>
        </p:nvSpPr>
        <p:spPr>
          <a:xfrm>
            <a:off x="256413" y="5843960"/>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81352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with large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975A55-6EF7-444E-B72B-650EF2F2C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10">
            <a:extLst>
              <a:ext uri="{FF2B5EF4-FFF2-40B4-BE49-F238E27FC236}">
                <a16:creationId xmlns:a16="http://schemas.microsoft.com/office/drawing/2014/main" id="{BD6A4549-6AA0-4F11-BBEC-5126E6E2F9C0}"/>
              </a:ext>
            </a:extLst>
          </p:cNvPr>
          <p:cNvSpPr>
            <a:spLocks noGrp="1"/>
          </p:cNvSpPr>
          <p:nvPr>
            <p:ph sz="quarter" idx="14"/>
          </p:nvPr>
        </p:nvSpPr>
        <p:spPr>
          <a:xfrm>
            <a:off x="287337" y="1079501"/>
            <a:ext cx="3881891" cy="3753756"/>
          </a:xfrm>
          <a:prstGeom prst="rect">
            <a:avLst/>
          </a:prstGeom>
        </p:spPr>
        <p:txBody>
          <a:bodyPr/>
          <a:lstStyle>
            <a:lvl1pPr marL="0" indent="0">
              <a:buNone/>
              <a:defRPr sz="1800"/>
            </a:lvl1pPr>
          </a:lstStyle>
          <a:p>
            <a:pPr lvl="0"/>
            <a:r>
              <a:rPr lang="en-US"/>
              <a:t>Click to edit Master text styles</a:t>
            </a:r>
          </a:p>
        </p:txBody>
      </p:sp>
      <p:sp>
        <p:nvSpPr>
          <p:cNvPr id="16" name="Rectangle: Rounded Corners 15">
            <a:extLst>
              <a:ext uri="{FF2B5EF4-FFF2-40B4-BE49-F238E27FC236}">
                <a16:creationId xmlns:a16="http://schemas.microsoft.com/office/drawing/2014/main" id="{0E827ECB-E8FF-4F30-8702-339C1C8A8E7B}"/>
              </a:ext>
            </a:extLst>
          </p:cNvPr>
          <p:cNvSpPr/>
          <p:nvPr userDrawn="1"/>
        </p:nvSpPr>
        <p:spPr>
          <a:xfrm>
            <a:off x="5214258" y="1026293"/>
            <a:ext cx="5289691" cy="3806963"/>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19050">
            <a:solidFill>
              <a:srgbClr val="F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cture Placeholder 16">
            <a:extLst>
              <a:ext uri="{FF2B5EF4-FFF2-40B4-BE49-F238E27FC236}">
                <a16:creationId xmlns:a16="http://schemas.microsoft.com/office/drawing/2014/main" id="{F6283939-B68C-4E43-A746-6AFC76D1A300}"/>
              </a:ext>
            </a:extLst>
          </p:cNvPr>
          <p:cNvSpPr>
            <a:spLocks noGrp="1"/>
          </p:cNvSpPr>
          <p:nvPr>
            <p:ph type="pic" sz="quarter" idx="15"/>
          </p:nvPr>
        </p:nvSpPr>
        <p:spPr>
          <a:xfrm>
            <a:off x="5045146" y="1015701"/>
            <a:ext cx="5627914" cy="3817555"/>
          </a:xfrm>
          <a:prstGeom prst="roundRect">
            <a:avLst/>
          </a:prstGeom>
          <a:ln w="19050"/>
        </p:spPr>
        <p:style>
          <a:lnRef idx="2">
            <a:schemeClr val="accent3"/>
          </a:lnRef>
          <a:fillRef idx="1">
            <a:schemeClr val="lt1"/>
          </a:fillRef>
          <a:effectRef idx="0">
            <a:schemeClr val="accent3"/>
          </a:effectRef>
          <a:fontRef idx="minor">
            <a:schemeClr val="dk1"/>
          </a:fontRef>
        </p:style>
        <p:txBody>
          <a:bodyPr/>
          <a:lstStyle>
            <a:lvl1pPr marL="0" indent="0" algn="ctr">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GB" dirty="0"/>
          </a:p>
        </p:txBody>
      </p:sp>
      <p:sp>
        <p:nvSpPr>
          <p:cNvPr id="9" name="Content Placeholder 8">
            <a:extLst>
              <a:ext uri="{FF2B5EF4-FFF2-40B4-BE49-F238E27FC236}">
                <a16:creationId xmlns:a16="http://schemas.microsoft.com/office/drawing/2014/main" id="{CF029585-3C5E-4490-B089-AE51157FE02D}"/>
              </a:ext>
            </a:extLst>
          </p:cNvPr>
          <p:cNvSpPr>
            <a:spLocks noGrp="1"/>
          </p:cNvSpPr>
          <p:nvPr>
            <p:ph sz="quarter" idx="13" hasCustomPrompt="1"/>
          </p:nvPr>
        </p:nvSpPr>
        <p:spPr>
          <a:xfrm>
            <a:off x="287194" y="424541"/>
            <a:ext cx="6156916" cy="447675"/>
          </a:xfrm>
          <a:prstGeom prst="rect">
            <a:avLst/>
          </a:prstGeom>
        </p:spPr>
        <p:txBody>
          <a:bodyPr/>
          <a:lstStyle>
            <a:lvl1pPr marL="0" indent="0">
              <a:buNone/>
              <a:defRPr sz="2400" b="1"/>
            </a:lvl1pPr>
          </a:lstStyle>
          <a:p>
            <a:pPr lvl="0"/>
            <a:r>
              <a:rPr lang="en-GB" sz="2400" b="1" dirty="0"/>
              <a:t>Click to add heading</a:t>
            </a:r>
            <a:endParaRPr lang="en-GB" dirty="0"/>
          </a:p>
        </p:txBody>
      </p:sp>
      <p:sp>
        <p:nvSpPr>
          <p:cNvPr id="14" name="TextBox 13">
            <a:extLst>
              <a:ext uri="{FF2B5EF4-FFF2-40B4-BE49-F238E27FC236}">
                <a16:creationId xmlns:a16="http://schemas.microsoft.com/office/drawing/2014/main" id="{E2168295-6C4E-43D4-964A-8000BBDE2774}"/>
              </a:ext>
            </a:extLst>
          </p:cNvPr>
          <p:cNvSpPr txBox="1"/>
          <p:nvPr userDrawn="1"/>
        </p:nvSpPr>
        <p:spPr>
          <a:xfrm>
            <a:off x="268058" y="5843960"/>
            <a:ext cx="3062177"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Open slide master and add classification here</a:t>
            </a:r>
          </a:p>
        </p:txBody>
      </p:sp>
    </p:spTree>
    <p:extLst>
      <p:ext uri="{BB962C8B-B14F-4D97-AF65-F5344CB8AC3E}">
        <p14:creationId xmlns:p14="http://schemas.microsoft.com/office/powerpoint/2010/main" val="141355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52795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55" r:id="rId4"/>
    <p:sldLayoutId id="2147483651" r:id="rId5"/>
    <p:sldLayoutId id="2147483668" r:id="rId6"/>
    <p:sldLayoutId id="2147483662" r:id="rId7"/>
    <p:sldLayoutId id="2147483652" r:id="rId8"/>
    <p:sldLayoutId id="2147483664" r:id="rId9"/>
    <p:sldLayoutId id="2147483665" r:id="rId10"/>
    <p:sldLayoutId id="2147483657" r:id="rId11"/>
    <p:sldLayoutId id="2147483653" r:id="rId12"/>
    <p:sldLayoutId id="2147483661" r:id="rId13"/>
    <p:sldLayoutId id="2147483656" r:id="rId14"/>
    <p:sldLayoutId id="2147483666" r:id="rId15"/>
    <p:sldLayoutId id="2147483667" r:id="rId16"/>
    <p:sldLayoutId id="214748365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4E2372-4C2F-43F4-8B39-F3918DB8F88B}"/>
              </a:ext>
            </a:extLst>
          </p:cNvPr>
          <p:cNvSpPr>
            <a:spLocks noGrp="1"/>
          </p:cNvSpPr>
          <p:nvPr>
            <p:ph type="subTitle" idx="1"/>
          </p:nvPr>
        </p:nvSpPr>
        <p:spPr>
          <a:xfrm>
            <a:off x="6803472" y="3429000"/>
            <a:ext cx="4593871" cy="526686"/>
          </a:xfrm>
        </p:spPr>
        <p:txBody>
          <a:bodyPr/>
          <a:lstStyle/>
          <a:p>
            <a:r>
              <a:rPr lang="en-GB" dirty="0"/>
              <a:t>Horizon Scanning</a:t>
            </a:r>
          </a:p>
          <a:p>
            <a:r>
              <a:rPr lang="en-GB" dirty="0"/>
              <a:t>The economy is changing</a:t>
            </a:r>
          </a:p>
          <a:p>
            <a:r>
              <a:rPr lang="en-GB" sz="1800" b="1" dirty="0">
                <a:effectLst/>
                <a:latin typeface="Calibri" panose="020F0502020204030204" pitchFamily="34" charset="0"/>
                <a:ea typeface="Calibri" panose="020F0502020204030204" pitchFamily="34" charset="0"/>
              </a:rPr>
              <a:t>Carl Waring MSc CEng CITP MBCS MIAM</a:t>
            </a:r>
            <a:endParaRPr lang="en-GB" sz="1800" dirty="0">
              <a:effectLst/>
              <a:latin typeface="Calibri" panose="020F0502020204030204" pitchFamily="34" charset="0"/>
              <a:ea typeface="Calibri" panose="020F0502020204030204" pitchFamily="34" charset="0"/>
            </a:endParaRPr>
          </a:p>
        </p:txBody>
      </p:sp>
      <p:pic>
        <p:nvPicPr>
          <p:cNvPr id="1026" name="Picture 2" descr="Interchange UK — The hub for Mobility Infrastructure">
            <a:extLst>
              <a:ext uri="{FF2B5EF4-FFF2-40B4-BE49-F238E27FC236}">
                <a16:creationId xmlns:a16="http://schemas.microsoft.com/office/drawing/2014/main" id="{E94A221C-9BD6-6B2D-791C-E03779552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4" y="0"/>
            <a:ext cx="1545592" cy="57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9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42B0D07-5BC0-1B10-44F3-50AEDD919FD5}"/>
              </a:ext>
            </a:extLst>
          </p:cNvPr>
          <p:cNvPicPr>
            <a:picLocks noChangeAspect="1"/>
          </p:cNvPicPr>
          <p:nvPr/>
        </p:nvPicPr>
        <p:blipFill>
          <a:blip r:embed="rId3"/>
          <a:stretch>
            <a:fillRect/>
          </a:stretch>
        </p:blipFill>
        <p:spPr>
          <a:xfrm>
            <a:off x="1849582" y="357187"/>
            <a:ext cx="8385463" cy="5749173"/>
          </a:xfrm>
          <a:prstGeom prst="rect">
            <a:avLst/>
          </a:prstGeom>
        </p:spPr>
      </p:pic>
      <p:sp>
        <p:nvSpPr>
          <p:cNvPr id="3" name="Content Placeholder 1">
            <a:extLst>
              <a:ext uri="{FF2B5EF4-FFF2-40B4-BE49-F238E27FC236}">
                <a16:creationId xmlns:a16="http://schemas.microsoft.com/office/drawing/2014/main" id="{93B8C129-2E11-5F00-F907-A9212515031E}"/>
              </a:ext>
            </a:extLst>
          </p:cNvPr>
          <p:cNvSpPr txBox="1">
            <a:spLocks/>
          </p:cNvSpPr>
          <p:nvPr/>
        </p:nvSpPr>
        <p:spPr>
          <a:xfrm>
            <a:off x="404813" y="425450"/>
            <a:ext cx="6891533" cy="541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Circular Economy (Asset Management Context)</a:t>
            </a:r>
          </a:p>
          <a:p>
            <a:r>
              <a:rPr lang="en-GB" dirty="0"/>
              <a:t>Conditions of a Circular Economy:</a:t>
            </a:r>
          </a:p>
          <a:p>
            <a:endParaRPr lang="en-GB" dirty="0"/>
          </a:p>
        </p:txBody>
      </p:sp>
      <p:grpSp>
        <p:nvGrpSpPr>
          <p:cNvPr id="17" name="Group 16">
            <a:extLst>
              <a:ext uri="{FF2B5EF4-FFF2-40B4-BE49-F238E27FC236}">
                <a16:creationId xmlns:a16="http://schemas.microsoft.com/office/drawing/2014/main" id="{8327F5EB-9526-D4A5-A86C-077DE138F540}"/>
              </a:ext>
            </a:extLst>
          </p:cNvPr>
          <p:cNvGrpSpPr/>
          <p:nvPr/>
        </p:nvGrpSpPr>
        <p:grpSpPr>
          <a:xfrm>
            <a:off x="367508" y="1778165"/>
            <a:ext cx="3994401" cy="4027125"/>
            <a:chOff x="408535" y="1242700"/>
            <a:chExt cx="3994401" cy="3125358"/>
          </a:xfrm>
        </p:grpSpPr>
        <p:sp>
          <p:nvSpPr>
            <p:cNvPr id="5" name="TextBox 4">
              <a:extLst>
                <a:ext uri="{FF2B5EF4-FFF2-40B4-BE49-F238E27FC236}">
                  <a16:creationId xmlns:a16="http://schemas.microsoft.com/office/drawing/2014/main" id="{565E659A-CB52-E782-2056-AD0B0A51952A}"/>
                </a:ext>
              </a:extLst>
            </p:cNvPr>
            <p:cNvSpPr txBox="1"/>
            <p:nvPr/>
          </p:nvSpPr>
          <p:spPr>
            <a:xfrm>
              <a:off x="414598" y="1242700"/>
              <a:ext cx="3845673" cy="1218176"/>
            </a:xfrm>
            <a:prstGeom prst="rect">
              <a:avLst/>
            </a:prstGeom>
            <a:solidFill>
              <a:schemeClr val="bg1">
                <a:alpha val="72000"/>
              </a:schemeClr>
            </a:solidFill>
          </p:spPr>
          <p:txBody>
            <a:bodyPr wrap="square">
              <a:spAutoFit/>
            </a:bodyPr>
            <a:lstStyle>
              <a:defPPr>
                <a:defRPr lang="en-US"/>
              </a:defPPr>
              <a:lvl1pPr marL="285750" indent="-285750">
                <a:buFont typeface="Arial" panose="020B0604020202020204" pitchFamily="34" charset="0"/>
                <a:buChar char="•"/>
                <a:defRPr sz="2400" b="0"/>
              </a:lvl1pPr>
            </a:lstStyle>
            <a:p>
              <a:r>
                <a:rPr lang="en-GB" dirty="0"/>
                <a:t>Many companies across multiple sectors, different operating models, lots of interactions.</a:t>
              </a:r>
            </a:p>
          </p:txBody>
        </p:sp>
        <p:sp>
          <p:nvSpPr>
            <p:cNvPr id="6" name="TextBox 5">
              <a:extLst>
                <a:ext uri="{FF2B5EF4-FFF2-40B4-BE49-F238E27FC236}">
                  <a16:creationId xmlns:a16="http://schemas.microsoft.com/office/drawing/2014/main" id="{697CF139-D97A-923E-08A5-855CEF271712}"/>
                </a:ext>
              </a:extLst>
            </p:cNvPr>
            <p:cNvSpPr txBox="1"/>
            <p:nvPr/>
          </p:nvSpPr>
          <p:spPr>
            <a:xfrm>
              <a:off x="414598" y="2627724"/>
              <a:ext cx="3845673" cy="830997"/>
            </a:xfrm>
            <a:prstGeom prst="rect">
              <a:avLst/>
            </a:prstGeom>
            <a:solidFill>
              <a:schemeClr val="bg1">
                <a:alpha val="72000"/>
              </a:schemeClr>
            </a:solidFill>
          </p:spPr>
          <p:txBody>
            <a:bodyPr wrap="square">
              <a:spAutoFit/>
            </a:bodyPr>
            <a:lstStyle>
              <a:defPPr>
                <a:defRPr lang="en-US"/>
              </a:defPPr>
              <a:lvl1pPr marL="285750" indent="-285750">
                <a:buFont typeface="Arial" panose="020B0604020202020204" pitchFamily="34" charset="0"/>
                <a:buChar char="•"/>
                <a:defRPr b="0"/>
              </a:lvl1pPr>
            </a:lstStyle>
            <a:p>
              <a:r>
                <a:rPr lang="en-GB" sz="2400" dirty="0"/>
                <a:t>Organisations cover different markets.</a:t>
              </a:r>
            </a:p>
          </p:txBody>
        </p:sp>
        <p:sp>
          <p:nvSpPr>
            <p:cNvPr id="7" name="TextBox 6">
              <a:extLst>
                <a:ext uri="{FF2B5EF4-FFF2-40B4-BE49-F238E27FC236}">
                  <a16:creationId xmlns:a16="http://schemas.microsoft.com/office/drawing/2014/main" id="{80B2E131-0946-0355-D612-7671ECC01D47}"/>
                </a:ext>
              </a:extLst>
            </p:cNvPr>
            <p:cNvSpPr txBox="1"/>
            <p:nvPr/>
          </p:nvSpPr>
          <p:spPr>
            <a:xfrm>
              <a:off x="408535" y="3436511"/>
              <a:ext cx="3994401" cy="931547"/>
            </a:xfrm>
            <a:prstGeom prst="rect">
              <a:avLst/>
            </a:prstGeom>
            <a:solidFill>
              <a:schemeClr val="bg1">
                <a:alpha val="72000"/>
              </a:schemeClr>
            </a:solidFill>
          </p:spPr>
          <p:txBody>
            <a:bodyPr wrap="square">
              <a:spAutoFit/>
            </a:bodyPr>
            <a:lstStyle>
              <a:defPPr>
                <a:defRPr lang="en-US"/>
              </a:defPPr>
              <a:lvl1pPr marL="285750" indent="-285750">
                <a:buFont typeface="Arial" panose="020B0604020202020204" pitchFamily="34" charset="0"/>
                <a:buChar char="•"/>
                <a:defRPr sz="2400" b="0"/>
              </a:lvl1pPr>
            </a:lstStyle>
            <a:p>
              <a:r>
                <a:rPr lang="en-GB" dirty="0"/>
                <a:t>Frequent innovation, upgrade/enhanced products.</a:t>
              </a:r>
            </a:p>
          </p:txBody>
        </p:sp>
      </p:grpSp>
      <p:grpSp>
        <p:nvGrpSpPr>
          <p:cNvPr id="15" name="Group 14">
            <a:extLst>
              <a:ext uri="{FF2B5EF4-FFF2-40B4-BE49-F238E27FC236}">
                <a16:creationId xmlns:a16="http://schemas.microsoft.com/office/drawing/2014/main" id="{FB08FF02-1B2C-0D59-8DEA-B3AA21EDCA07}"/>
              </a:ext>
            </a:extLst>
          </p:cNvPr>
          <p:cNvGrpSpPr/>
          <p:nvPr/>
        </p:nvGrpSpPr>
        <p:grpSpPr>
          <a:xfrm>
            <a:off x="4367974" y="1205326"/>
            <a:ext cx="4906574" cy="3145625"/>
            <a:chOff x="4732831" y="1414888"/>
            <a:chExt cx="4906574" cy="3145625"/>
          </a:xfrm>
        </p:grpSpPr>
        <p:sp>
          <p:nvSpPr>
            <p:cNvPr id="8" name="TextBox 7">
              <a:extLst>
                <a:ext uri="{FF2B5EF4-FFF2-40B4-BE49-F238E27FC236}">
                  <a16:creationId xmlns:a16="http://schemas.microsoft.com/office/drawing/2014/main" id="{1111A026-2A1D-B96A-5B71-4D589C0733D1}"/>
                </a:ext>
              </a:extLst>
            </p:cNvPr>
            <p:cNvSpPr txBox="1"/>
            <p:nvPr/>
          </p:nvSpPr>
          <p:spPr>
            <a:xfrm>
              <a:off x="6060112" y="1414888"/>
              <a:ext cx="3579293" cy="646331"/>
            </a:xfrm>
            <a:prstGeom prst="rect">
              <a:avLst/>
            </a:prstGeom>
            <a:solidFill>
              <a:schemeClr val="bg1">
                <a:alpha val="72000"/>
              </a:schemeClr>
            </a:solidFill>
          </p:spPr>
          <p:txBody>
            <a:bodyPr wrap="square">
              <a:spAutoFit/>
            </a:bodyPr>
            <a:lstStyle>
              <a:defPPr>
                <a:defRPr lang="en-US"/>
              </a:defPPr>
              <a:lvl1pPr>
                <a:defRPr b="0"/>
              </a:lvl1pPr>
            </a:lstStyle>
            <a:p>
              <a:r>
                <a:rPr lang="en-GB" b="1" u="sng" dirty="0"/>
                <a:t>The Prize: Outcomes based </a:t>
              </a:r>
            </a:p>
            <a:p>
              <a:r>
                <a:rPr lang="en-GB" dirty="0"/>
                <a:t>‘where interesting things happen’</a:t>
              </a:r>
            </a:p>
          </p:txBody>
        </p:sp>
        <p:sp>
          <p:nvSpPr>
            <p:cNvPr id="14" name="Freeform: Shape 13">
              <a:extLst>
                <a:ext uri="{FF2B5EF4-FFF2-40B4-BE49-F238E27FC236}">
                  <a16:creationId xmlns:a16="http://schemas.microsoft.com/office/drawing/2014/main" id="{2B04F26D-55EB-CB32-4DFA-4B0893F41B23}"/>
                </a:ext>
              </a:extLst>
            </p:cNvPr>
            <p:cNvSpPr/>
            <p:nvPr/>
          </p:nvSpPr>
          <p:spPr>
            <a:xfrm>
              <a:off x="4732831" y="2061219"/>
              <a:ext cx="3584883" cy="2499294"/>
            </a:xfrm>
            <a:custGeom>
              <a:avLst/>
              <a:gdLst>
                <a:gd name="connsiteX0" fmla="*/ 421060 w 3584883"/>
                <a:gd name="connsiteY0" fmla="*/ 349472 h 2499294"/>
                <a:gd name="connsiteX1" fmla="*/ 15814 w 3584883"/>
                <a:gd name="connsiteY1" fmla="*/ 879408 h 2499294"/>
                <a:gd name="connsiteX2" fmla="*/ 98942 w 3584883"/>
                <a:gd name="connsiteY2" fmla="*/ 1762636 h 2499294"/>
                <a:gd name="connsiteX3" fmla="*/ 254805 w 3584883"/>
                <a:gd name="connsiteY3" fmla="*/ 2469217 h 2499294"/>
                <a:gd name="connsiteX4" fmla="*/ 1075687 w 3584883"/>
                <a:gd name="connsiteY4" fmla="*/ 2375699 h 2499294"/>
                <a:gd name="connsiteX5" fmla="*/ 1834224 w 3584883"/>
                <a:gd name="connsiteY5" fmla="*/ 2438045 h 2499294"/>
                <a:gd name="connsiteX6" fmla="*/ 2447287 w 3584883"/>
                <a:gd name="connsiteY6" fmla="*/ 1824981 h 2499294"/>
                <a:gd name="connsiteX7" fmla="*/ 3361687 w 3584883"/>
                <a:gd name="connsiteY7" fmla="*/ 910581 h 2499294"/>
                <a:gd name="connsiteX8" fmla="*/ 3527942 w 3584883"/>
                <a:gd name="connsiteY8" fmla="*/ 307908 h 2499294"/>
                <a:gd name="connsiteX9" fmla="*/ 2561587 w 3584883"/>
                <a:gd name="connsiteY9" fmla="*/ 6572 h 2499294"/>
                <a:gd name="connsiteX10" fmla="*/ 1574451 w 3584883"/>
                <a:gd name="connsiteY10" fmla="*/ 578072 h 2499294"/>
                <a:gd name="connsiteX11" fmla="*/ 919824 w 3584883"/>
                <a:gd name="connsiteY11" fmla="*/ 598854 h 2499294"/>
                <a:gd name="connsiteX12" fmla="*/ 421060 w 3584883"/>
                <a:gd name="connsiteY12" fmla="*/ 349472 h 249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4883" h="2499294">
                  <a:moveTo>
                    <a:pt x="421060" y="349472"/>
                  </a:moveTo>
                  <a:cubicBezTo>
                    <a:pt x="270392" y="396231"/>
                    <a:pt x="69500" y="643881"/>
                    <a:pt x="15814" y="879408"/>
                  </a:cubicBezTo>
                  <a:cubicBezTo>
                    <a:pt x="-37872" y="1114935"/>
                    <a:pt x="59110" y="1497668"/>
                    <a:pt x="98942" y="1762636"/>
                  </a:cubicBezTo>
                  <a:cubicBezTo>
                    <a:pt x="138774" y="2027604"/>
                    <a:pt x="92014" y="2367040"/>
                    <a:pt x="254805" y="2469217"/>
                  </a:cubicBezTo>
                  <a:cubicBezTo>
                    <a:pt x="417596" y="2571394"/>
                    <a:pt x="812451" y="2380894"/>
                    <a:pt x="1075687" y="2375699"/>
                  </a:cubicBezTo>
                  <a:cubicBezTo>
                    <a:pt x="1338923" y="2370504"/>
                    <a:pt x="1605624" y="2529831"/>
                    <a:pt x="1834224" y="2438045"/>
                  </a:cubicBezTo>
                  <a:cubicBezTo>
                    <a:pt x="2062824" y="2346259"/>
                    <a:pt x="2447287" y="1824981"/>
                    <a:pt x="2447287" y="1824981"/>
                  </a:cubicBezTo>
                  <a:cubicBezTo>
                    <a:pt x="2701864" y="1570404"/>
                    <a:pt x="3181578" y="1163426"/>
                    <a:pt x="3361687" y="910581"/>
                  </a:cubicBezTo>
                  <a:cubicBezTo>
                    <a:pt x="3541796" y="657736"/>
                    <a:pt x="3661292" y="458576"/>
                    <a:pt x="3527942" y="307908"/>
                  </a:cubicBezTo>
                  <a:cubicBezTo>
                    <a:pt x="3394592" y="157240"/>
                    <a:pt x="2887169" y="-38455"/>
                    <a:pt x="2561587" y="6572"/>
                  </a:cubicBezTo>
                  <a:cubicBezTo>
                    <a:pt x="2236005" y="51599"/>
                    <a:pt x="1848078" y="479358"/>
                    <a:pt x="1574451" y="578072"/>
                  </a:cubicBezTo>
                  <a:cubicBezTo>
                    <a:pt x="1300824" y="676786"/>
                    <a:pt x="1113788" y="635222"/>
                    <a:pt x="919824" y="598854"/>
                  </a:cubicBezTo>
                  <a:cubicBezTo>
                    <a:pt x="725860" y="562486"/>
                    <a:pt x="571728" y="302713"/>
                    <a:pt x="421060" y="349472"/>
                  </a:cubicBezTo>
                  <a:close/>
                </a:path>
              </a:pathLst>
            </a:custGeom>
            <a:solidFill>
              <a:schemeClr val="accent1">
                <a:alpha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5E64CB97-B9B0-7A9E-A1D4-91B4FF623E38}"/>
              </a:ext>
            </a:extLst>
          </p:cNvPr>
          <p:cNvSpPr txBox="1"/>
          <p:nvPr/>
        </p:nvSpPr>
        <p:spPr>
          <a:xfrm>
            <a:off x="7151022" y="2775961"/>
            <a:ext cx="4954387" cy="3416320"/>
          </a:xfrm>
          <a:prstGeom prst="rect">
            <a:avLst/>
          </a:prstGeom>
          <a:solidFill>
            <a:schemeClr val="bg1">
              <a:alpha val="72000"/>
            </a:schemeClr>
          </a:solidFill>
        </p:spPr>
        <p:txBody>
          <a:bodyPr wrap="square">
            <a:spAutoFit/>
          </a:bodyPr>
          <a:lstStyle>
            <a:defPPr>
              <a:defRPr lang="en-US"/>
            </a:defPPr>
            <a:lvl1pPr>
              <a:defRPr b="0"/>
            </a:lvl1pPr>
          </a:lstStyle>
          <a:p>
            <a:r>
              <a:rPr lang="en-GB" b="1" u="sng" dirty="0"/>
              <a:t>The Products of an economy that’s more circular:</a:t>
            </a:r>
          </a:p>
          <a:p>
            <a:pPr marL="285750" indent="-285750">
              <a:buFont typeface="Arial" panose="020B0604020202020204" pitchFamily="34" charset="0"/>
              <a:buChar char="•"/>
            </a:pPr>
            <a:r>
              <a:rPr lang="en-GB" dirty="0"/>
              <a:t>Continuous healthy pipeline of opportunities</a:t>
            </a:r>
          </a:p>
          <a:p>
            <a:pPr marL="285750" indent="-285750">
              <a:buFont typeface="Arial" panose="020B0604020202020204" pitchFamily="34" charset="0"/>
              <a:buChar char="•"/>
            </a:pPr>
            <a:r>
              <a:rPr lang="en-GB" dirty="0"/>
              <a:t>Change impacts spread rapidly and adaptations can be made easily.</a:t>
            </a:r>
          </a:p>
          <a:p>
            <a:pPr marL="285750" indent="-285750">
              <a:buFont typeface="Arial" panose="020B0604020202020204" pitchFamily="34" charset="0"/>
              <a:buChar char="•"/>
            </a:pPr>
            <a:r>
              <a:rPr lang="en-GB" dirty="0"/>
              <a:t>Not centrally controlled but works on adaptive frameworks.</a:t>
            </a:r>
          </a:p>
          <a:p>
            <a:pPr marL="285750" indent="-285750">
              <a:buFont typeface="Arial" panose="020B0604020202020204" pitchFamily="34" charset="0"/>
              <a:buChar char="•"/>
            </a:pPr>
            <a:r>
              <a:rPr lang="en-GB" dirty="0"/>
              <a:t>‘Random’ systems boundaries and evidence of interconnectedness, but not dependent.</a:t>
            </a:r>
          </a:p>
          <a:p>
            <a:pPr marL="285750" indent="-285750">
              <a:buFont typeface="Arial" panose="020B0604020202020204" pitchFamily="34" charset="0"/>
              <a:buChar char="•"/>
            </a:pPr>
            <a:r>
              <a:rPr lang="en-GB" dirty="0"/>
              <a:t>Retained history, learning, apprenticeships, culture.</a:t>
            </a:r>
          </a:p>
          <a:p>
            <a:pPr marL="285750" indent="-285750">
              <a:buFont typeface="Arial" panose="020B0604020202020204" pitchFamily="34" charset="0"/>
              <a:buChar char="•"/>
            </a:pPr>
            <a:r>
              <a:rPr lang="en-GB" dirty="0"/>
              <a:t>Receptive to change from continuous horizon monitoring</a:t>
            </a:r>
          </a:p>
        </p:txBody>
      </p:sp>
      <p:grpSp>
        <p:nvGrpSpPr>
          <p:cNvPr id="21" name="Group 20">
            <a:extLst>
              <a:ext uri="{FF2B5EF4-FFF2-40B4-BE49-F238E27FC236}">
                <a16:creationId xmlns:a16="http://schemas.microsoft.com/office/drawing/2014/main" id="{4C36DF5F-2382-9304-9B9C-E336CA09EC4B}"/>
              </a:ext>
            </a:extLst>
          </p:cNvPr>
          <p:cNvGrpSpPr/>
          <p:nvPr/>
        </p:nvGrpSpPr>
        <p:grpSpPr>
          <a:xfrm>
            <a:off x="5099915" y="3877915"/>
            <a:ext cx="1432861" cy="1255201"/>
            <a:chOff x="5099915" y="3877915"/>
            <a:chExt cx="1432861" cy="1255201"/>
          </a:xfrm>
        </p:grpSpPr>
        <p:sp>
          <p:nvSpPr>
            <p:cNvPr id="18" name="Freeform: Shape 17">
              <a:extLst>
                <a:ext uri="{FF2B5EF4-FFF2-40B4-BE49-F238E27FC236}">
                  <a16:creationId xmlns:a16="http://schemas.microsoft.com/office/drawing/2014/main" id="{6B74458E-6105-1064-98D7-A19E0CB87F8C}"/>
                </a:ext>
              </a:extLst>
            </p:cNvPr>
            <p:cNvSpPr/>
            <p:nvPr/>
          </p:nvSpPr>
          <p:spPr>
            <a:xfrm>
              <a:off x="5099915" y="3877915"/>
              <a:ext cx="923403" cy="752808"/>
            </a:xfrm>
            <a:custGeom>
              <a:avLst/>
              <a:gdLst>
                <a:gd name="connsiteX0" fmla="*/ 17369 w 923403"/>
                <a:gd name="connsiteY0" fmla="*/ 140412 h 752808"/>
                <a:gd name="connsiteX1" fmla="*/ 159982 w 923403"/>
                <a:gd name="connsiteY1" fmla="*/ 39744 h 752808"/>
                <a:gd name="connsiteX2" fmla="*/ 520709 w 923403"/>
                <a:gd name="connsiteY2" fmla="*/ 14577 h 752808"/>
                <a:gd name="connsiteX3" fmla="*/ 705267 w 923403"/>
                <a:gd name="connsiteY3" fmla="*/ 257857 h 752808"/>
                <a:gd name="connsiteX4" fmla="*/ 906602 w 923403"/>
                <a:gd name="connsiteY4" fmla="*/ 534694 h 752808"/>
                <a:gd name="connsiteX5" fmla="*/ 873046 w 923403"/>
                <a:gd name="connsiteY5" fmla="*/ 752808 h 752808"/>
                <a:gd name="connsiteX6" fmla="*/ 562654 w 923403"/>
                <a:gd name="connsiteY6" fmla="*/ 534694 h 752808"/>
                <a:gd name="connsiteX7" fmla="*/ 294206 w 923403"/>
                <a:gd name="connsiteY7" fmla="*/ 366914 h 752808"/>
                <a:gd name="connsiteX8" fmla="*/ 34147 w 923403"/>
                <a:gd name="connsiteY8" fmla="*/ 283024 h 752808"/>
                <a:gd name="connsiteX9" fmla="*/ 17369 w 923403"/>
                <a:gd name="connsiteY9" fmla="*/ 140412 h 75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403" h="752808">
                  <a:moveTo>
                    <a:pt x="17369" y="140412"/>
                  </a:moveTo>
                  <a:cubicBezTo>
                    <a:pt x="38341" y="99865"/>
                    <a:pt x="76092" y="60716"/>
                    <a:pt x="159982" y="39744"/>
                  </a:cubicBezTo>
                  <a:cubicBezTo>
                    <a:pt x="243872" y="18772"/>
                    <a:pt x="429828" y="-21775"/>
                    <a:pt x="520709" y="14577"/>
                  </a:cubicBezTo>
                  <a:cubicBezTo>
                    <a:pt x="611590" y="50929"/>
                    <a:pt x="640952" y="171171"/>
                    <a:pt x="705267" y="257857"/>
                  </a:cubicBezTo>
                  <a:cubicBezTo>
                    <a:pt x="769583" y="344543"/>
                    <a:pt x="878639" y="452202"/>
                    <a:pt x="906602" y="534694"/>
                  </a:cubicBezTo>
                  <a:cubicBezTo>
                    <a:pt x="934565" y="617186"/>
                    <a:pt x="930371" y="752808"/>
                    <a:pt x="873046" y="752808"/>
                  </a:cubicBezTo>
                  <a:cubicBezTo>
                    <a:pt x="815721" y="752808"/>
                    <a:pt x="659127" y="599010"/>
                    <a:pt x="562654" y="534694"/>
                  </a:cubicBezTo>
                  <a:cubicBezTo>
                    <a:pt x="466181" y="470378"/>
                    <a:pt x="382290" y="408859"/>
                    <a:pt x="294206" y="366914"/>
                  </a:cubicBezTo>
                  <a:cubicBezTo>
                    <a:pt x="206122" y="324969"/>
                    <a:pt x="81685" y="320774"/>
                    <a:pt x="34147" y="283024"/>
                  </a:cubicBezTo>
                  <a:cubicBezTo>
                    <a:pt x="-13391" y="245274"/>
                    <a:pt x="-3603" y="180959"/>
                    <a:pt x="17369" y="140412"/>
                  </a:cubicBezTo>
                  <a:close/>
                </a:path>
              </a:pathLst>
            </a:custGeom>
            <a:solidFill>
              <a:schemeClr val="accent3">
                <a:alpha val="5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55873BB-7DAB-703B-83ED-F6168405DE94}"/>
                </a:ext>
              </a:extLst>
            </p:cNvPr>
            <p:cNvSpPr txBox="1"/>
            <p:nvPr/>
          </p:nvSpPr>
          <p:spPr>
            <a:xfrm>
              <a:off x="5334198" y="4763784"/>
              <a:ext cx="1198578" cy="369332"/>
            </a:xfrm>
            <a:prstGeom prst="rect">
              <a:avLst/>
            </a:prstGeom>
            <a:solidFill>
              <a:schemeClr val="bg1"/>
            </a:solidFill>
          </p:spPr>
          <p:txBody>
            <a:bodyPr wrap="square">
              <a:spAutoFit/>
            </a:bodyPr>
            <a:lstStyle/>
            <a:p>
              <a:r>
                <a:rPr lang="en-GB" dirty="0"/>
                <a:t>This is us…</a:t>
              </a:r>
            </a:p>
          </p:txBody>
        </p:sp>
      </p:grpSp>
    </p:spTree>
    <p:extLst>
      <p:ext uri="{BB962C8B-B14F-4D97-AF65-F5344CB8AC3E}">
        <p14:creationId xmlns:p14="http://schemas.microsoft.com/office/powerpoint/2010/main" val="271409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FEE7DB-5332-B261-F428-08A136CAC093}"/>
              </a:ext>
            </a:extLst>
          </p:cNvPr>
          <p:cNvSpPr>
            <a:spLocks noGrp="1"/>
          </p:cNvSpPr>
          <p:nvPr>
            <p:ph sz="quarter" idx="10"/>
          </p:nvPr>
        </p:nvSpPr>
        <p:spPr/>
        <p:txBody>
          <a:bodyPr/>
          <a:lstStyle/>
          <a:p>
            <a:r>
              <a:rPr lang="en-GB" dirty="0"/>
              <a:t>The here and now…</a:t>
            </a:r>
          </a:p>
        </p:txBody>
      </p:sp>
      <p:sp>
        <p:nvSpPr>
          <p:cNvPr id="4" name="TextBox 3">
            <a:extLst>
              <a:ext uri="{FF2B5EF4-FFF2-40B4-BE49-F238E27FC236}">
                <a16:creationId xmlns:a16="http://schemas.microsoft.com/office/drawing/2014/main" id="{D6C81165-4069-E106-1DF7-19C2233E6CB6}"/>
              </a:ext>
            </a:extLst>
          </p:cNvPr>
          <p:cNvSpPr txBox="1"/>
          <p:nvPr/>
        </p:nvSpPr>
        <p:spPr>
          <a:xfrm>
            <a:off x="5818172" y="3886564"/>
            <a:ext cx="6037132" cy="1569660"/>
          </a:xfrm>
          <a:prstGeom prst="rect">
            <a:avLst/>
          </a:prstGeom>
          <a:solidFill>
            <a:schemeClr val="bg1">
              <a:alpha val="72000"/>
            </a:schemeClr>
          </a:solidFill>
        </p:spPr>
        <p:txBody>
          <a:bodyPr wrap="square">
            <a:spAutoFit/>
          </a:bodyPr>
          <a:lstStyle>
            <a:defPPr>
              <a:defRPr lang="en-US"/>
            </a:defPPr>
            <a:lvl1pPr marL="285750" indent="-285750">
              <a:buFont typeface="Arial" panose="020B0604020202020204" pitchFamily="34" charset="0"/>
              <a:buChar char="•"/>
              <a:defRPr sz="2400" b="0"/>
            </a:lvl1pPr>
          </a:lstStyle>
          <a:p>
            <a:r>
              <a:rPr lang="en-GB" dirty="0"/>
              <a:t>Gaining intelligence about asset performance to inform opportunities in current and future business operating models.</a:t>
            </a:r>
          </a:p>
        </p:txBody>
      </p:sp>
      <p:sp>
        <p:nvSpPr>
          <p:cNvPr id="3" name="TextBox 2">
            <a:extLst>
              <a:ext uri="{FF2B5EF4-FFF2-40B4-BE49-F238E27FC236}">
                <a16:creationId xmlns:a16="http://schemas.microsoft.com/office/drawing/2014/main" id="{21D2697A-7182-3F7C-7E1D-5FEC662EB37B}"/>
              </a:ext>
            </a:extLst>
          </p:cNvPr>
          <p:cNvSpPr txBox="1"/>
          <p:nvPr/>
        </p:nvSpPr>
        <p:spPr>
          <a:xfrm>
            <a:off x="600076" y="1434087"/>
            <a:ext cx="5495924" cy="1200329"/>
          </a:xfrm>
          <a:prstGeom prst="rect">
            <a:avLst/>
          </a:prstGeom>
          <a:solidFill>
            <a:schemeClr val="bg1">
              <a:alpha val="72000"/>
            </a:schemeClr>
          </a:solidFill>
        </p:spPr>
        <p:txBody>
          <a:bodyPr wrap="square">
            <a:spAutoFit/>
          </a:bodyPr>
          <a:lstStyle>
            <a:defPPr>
              <a:defRPr lang="en-US"/>
            </a:defPPr>
            <a:lvl1pPr marL="285750" indent="-285750">
              <a:buFont typeface="Arial" panose="020B0604020202020204" pitchFamily="34" charset="0"/>
              <a:buChar char="•"/>
              <a:defRPr sz="2400" b="0"/>
            </a:lvl1pPr>
          </a:lstStyle>
          <a:p>
            <a:r>
              <a:rPr lang="en-GB" dirty="0"/>
              <a:t>Exploiting advanced research to change the way in which we can extend longer term value.</a:t>
            </a:r>
          </a:p>
        </p:txBody>
      </p:sp>
      <p:pic>
        <p:nvPicPr>
          <p:cNvPr id="9222" name="Picture 6" descr="Welding residual stress distribution. Figure-1 shows the distribution... |  Download Scientific Diagram">
            <a:extLst>
              <a:ext uri="{FF2B5EF4-FFF2-40B4-BE49-F238E27FC236}">
                <a16:creationId xmlns:a16="http://schemas.microsoft.com/office/drawing/2014/main" id="{20469B66-1DF4-34A1-DF4E-37C9C2004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8050" y="1243596"/>
            <a:ext cx="2247254" cy="202824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23895482-0849-63FC-02F8-6D5E89305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245" y="966788"/>
            <a:ext cx="31432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Digital Twin Creation | GE Research">
            <a:extLst>
              <a:ext uri="{FF2B5EF4-FFF2-40B4-BE49-F238E27FC236}">
                <a16:creationId xmlns:a16="http://schemas.microsoft.com/office/drawing/2014/main" id="{19017CBF-FD8A-94E2-B755-24F72F9FB6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740" y="3417792"/>
            <a:ext cx="3382484" cy="246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42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9EDF31-BB70-867B-BF70-98D81737997D}"/>
              </a:ext>
            </a:extLst>
          </p:cNvPr>
          <p:cNvPicPr>
            <a:picLocks noChangeAspect="1"/>
          </p:cNvPicPr>
          <p:nvPr/>
        </p:nvPicPr>
        <p:blipFill>
          <a:blip r:embed="rId2"/>
          <a:stretch>
            <a:fillRect/>
          </a:stretch>
        </p:blipFill>
        <p:spPr>
          <a:xfrm>
            <a:off x="612932" y="944636"/>
            <a:ext cx="3250888" cy="2298233"/>
          </a:xfrm>
          <a:prstGeom prst="rect">
            <a:avLst/>
          </a:prstGeom>
        </p:spPr>
      </p:pic>
      <p:sp>
        <p:nvSpPr>
          <p:cNvPr id="6" name="Content Placeholder 2">
            <a:extLst>
              <a:ext uri="{FF2B5EF4-FFF2-40B4-BE49-F238E27FC236}">
                <a16:creationId xmlns:a16="http://schemas.microsoft.com/office/drawing/2014/main" id="{1EECE94B-D2B1-1BD9-7405-424CD5AB6768}"/>
              </a:ext>
            </a:extLst>
          </p:cNvPr>
          <p:cNvSpPr txBox="1">
            <a:spLocks/>
          </p:cNvSpPr>
          <p:nvPr/>
        </p:nvSpPr>
        <p:spPr>
          <a:xfrm>
            <a:off x="4330544" y="872588"/>
            <a:ext cx="7248524" cy="2773881"/>
          </a:xfrm>
          <a:prstGeom prst="rect">
            <a:avLst/>
          </a:prstGeom>
        </p:spPr>
        <p:txBody>
          <a:bodyPr/>
          <a:lstStyle>
            <a:lvl1pPr lvl="0"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1pPr>
            <a:lvl2pPr lvl="1" algn="l" rtl="0" hangingPunct="1">
              <a:lnSpc>
                <a:spcPct val="90000"/>
              </a:lnSpc>
              <a:spcBef>
                <a:spcPts val="0"/>
              </a:spcBef>
              <a:spcAft>
                <a:spcPts val="1417"/>
              </a:spcAft>
              <a:buSzPct val="7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2pPr>
            <a:lvl3pPr lvl="2"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3pPr>
            <a:lvl4pPr lvl="3" algn="l" rtl="0" hangingPunct="1">
              <a:lnSpc>
                <a:spcPct val="90000"/>
              </a:lnSpc>
              <a:spcBef>
                <a:spcPts val="0"/>
              </a:spcBef>
              <a:spcAft>
                <a:spcPts val="1417"/>
              </a:spcAft>
              <a:buSzPct val="7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4pPr>
            <a:lvl5pPr lvl="4"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5pPr>
            <a:lvl6pPr lvl="5"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6pPr>
            <a:lvl7pPr lvl="6"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7pPr>
            <a:lvl8pPr lvl="7"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8pPr>
            <a:lvl9pPr marL="0" marR="0" lvl="0" indent="0" algn="l" rtl="0" hangingPunct="1">
              <a:lnSpc>
                <a:spcPct val="90000"/>
              </a:lnSpc>
              <a:spcBef>
                <a:spcPts val="1001"/>
              </a:spcBef>
              <a:spcAft>
                <a:spcPts val="1417"/>
              </a:spcAft>
              <a:buSzPct val="45000"/>
              <a:buFont typeface="Arial" pitchFamily="32"/>
              <a:buChar char="•"/>
              <a:tabLst/>
              <a:defRPr lang="en-US" sz="2800" b="0" i="0" u="none" strike="noStrike" kern="1200" spc="0">
                <a:ln>
                  <a:noFill/>
                </a:ln>
                <a:solidFill>
                  <a:srgbClr val="000000"/>
                </a:solidFill>
                <a:latin typeface="Calibri" pitchFamily="18"/>
                <a:ea typeface="Microsoft YaHei" pitchFamily="2"/>
                <a:cs typeface="Arial" pitchFamily="2"/>
              </a:defRPr>
            </a:lvl9pPr>
          </a:lstStyle>
          <a:p>
            <a:pPr>
              <a:buNone/>
            </a:pPr>
            <a:r>
              <a:rPr lang="en-GB" sz="1400" dirty="0">
                <a:latin typeface="Arial" panose="020B0604020202020204" pitchFamily="34" charset="0"/>
                <a:ea typeface="Open Sans" panose="020B0606030504020204" pitchFamily="34" charset="0"/>
                <a:cs typeface="Arial" panose="020B0604020202020204" pitchFamily="34" charset="0"/>
              </a:rPr>
              <a:t>This white paper aims to outline how asset management can embrace circular economy principles and highlight the opportunities for enhancing value that this can offer. </a:t>
            </a:r>
          </a:p>
          <a:p>
            <a:pPr>
              <a:buNone/>
            </a:pPr>
            <a:r>
              <a:rPr lang="en-GB" sz="1400" dirty="0">
                <a:latin typeface="Arial" panose="020B0604020202020204" pitchFamily="34" charset="0"/>
                <a:ea typeface="Open Sans" panose="020B0606030504020204" pitchFamily="34" charset="0"/>
                <a:cs typeface="Arial" panose="020B0604020202020204" pitchFamily="34" charset="0"/>
              </a:rPr>
              <a:t>This is important for organizations working on their circular economy transformation and identity. </a:t>
            </a:r>
          </a:p>
          <a:p>
            <a:pPr>
              <a:buNone/>
            </a:pPr>
            <a:r>
              <a:rPr lang="en-GB" sz="1400" dirty="0">
                <a:latin typeface="Arial" panose="020B0604020202020204" pitchFamily="34" charset="0"/>
                <a:ea typeface="Open Sans" panose="020B0606030504020204" pitchFamily="34" charset="0"/>
                <a:cs typeface="Arial" panose="020B0604020202020204" pitchFamily="34" charset="0"/>
              </a:rPr>
              <a:t>Drawing upon good asset management practice, the organization’s leaders and asset managers will need to understand the relative strengths of their existing asset management capability and how these systems can evolve and adapt, supporting a future circular economy.</a:t>
            </a:r>
            <a:endParaRPr lang="en-GB" sz="1400" dirty="0"/>
          </a:p>
        </p:txBody>
      </p:sp>
      <p:sp>
        <p:nvSpPr>
          <p:cNvPr id="7" name="Content Placeholder 2">
            <a:extLst>
              <a:ext uri="{FF2B5EF4-FFF2-40B4-BE49-F238E27FC236}">
                <a16:creationId xmlns:a16="http://schemas.microsoft.com/office/drawing/2014/main" id="{92927A6A-3B41-092A-7C12-68536A53917E}"/>
              </a:ext>
            </a:extLst>
          </p:cNvPr>
          <p:cNvSpPr txBox="1">
            <a:spLocks/>
          </p:cNvSpPr>
          <p:nvPr/>
        </p:nvSpPr>
        <p:spPr>
          <a:xfrm>
            <a:off x="4330544" y="3380735"/>
            <a:ext cx="7248524" cy="2773881"/>
          </a:xfrm>
          <a:prstGeom prst="rect">
            <a:avLst/>
          </a:prstGeom>
        </p:spPr>
        <p:txBody>
          <a:bodyPr/>
          <a:lstStyle>
            <a:lvl1pPr lvl="0"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1pPr>
            <a:lvl2pPr lvl="1" algn="l" rtl="0" hangingPunct="1">
              <a:lnSpc>
                <a:spcPct val="90000"/>
              </a:lnSpc>
              <a:spcBef>
                <a:spcPts val="0"/>
              </a:spcBef>
              <a:spcAft>
                <a:spcPts val="1417"/>
              </a:spcAft>
              <a:buSzPct val="7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2pPr>
            <a:lvl3pPr lvl="2"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3pPr>
            <a:lvl4pPr lvl="3" algn="l" rtl="0" hangingPunct="1">
              <a:lnSpc>
                <a:spcPct val="90000"/>
              </a:lnSpc>
              <a:spcBef>
                <a:spcPts val="0"/>
              </a:spcBef>
              <a:spcAft>
                <a:spcPts val="1417"/>
              </a:spcAft>
              <a:buSzPct val="7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4pPr>
            <a:lvl5pPr lvl="4"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5pPr>
            <a:lvl6pPr lvl="5"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6pPr>
            <a:lvl7pPr lvl="6"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7pPr>
            <a:lvl8pPr lvl="7" algn="l" rtl="0" hangingPunct="1">
              <a:lnSpc>
                <a:spcPct val="90000"/>
              </a:lnSpc>
              <a:spcBef>
                <a:spcPts val="0"/>
              </a:spcBef>
              <a:spcAft>
                <a:spcPts val="1417"/>
              </a:spcAft>
              <a:buSzPct val="45000"/>
              <a:buFont typeface="StarSymbol"/>
              <a:buChar char="●"/>
              <a:tabLst/>
              <a:defRPr lang="en-US" sz="2800" b="0" i="0" u="none" strike="noStrike" kern="1200" spc="0">
                <a:ln>
                  <a:noFill/>
                </a:ln>
                <a:solidFill>
                  <a:srgbClr val="000000"/>
                </a:solidFill>
                <a:latin typeface="Calibri" pitchFamily="18"/>
                <a:ea typeface="Microsoft YaHei" pitchFamily="2"/>
                <a:cs typeface="Arial" pitchFamily="2"/>
              </a:defRPr>
            </a:lvl8pPr>
            <a:lvl9pPr marL="0" marR="0" lvl="0" indent="0" algn="l" rtl="0" hangingPunct="1">
              <a:lnSpc>
                <a:spcPct val="90000"/>
              </a:lnSpc>
              <a:spcBef>
                <a:spcPts val="1001"/>
              </a:spcBef>
              <a:spcAft>
                <a:spcPts val="1417"/>
              </a:spcAft>
              <a:buSzPct val="45000"/>
              <a:buFont typeface="Arial" pitchFamily="32"/>
              <a:buChar char="•"/>
              <a:tabLst/>
              <a:defRPr lang="en-US" sz="2800" b="0" i="0" u="none" strike="noStrike" kern="1200" spc="0">
                <a:ln>
                  <a:noFill/>
                </a:ln>
                <a:solidFill>
                  <a:srgbClr val="000000"/>
                </a:solidFill>
                <a:latin typeface="Calibri" pitchFamily="18"/>
                <a:ea typeface="Microsoft YaHei" pitchFamily="2"/>
                <a:cs typeface="Arial" pitchFamily="2"/>
              </a:defRPr>
            </a:lvl9pPr>
          </a:lstStyle>
          <a:p>
            <a:pPr>
              <a:buNone/>
            </a:pPr>
            <a:r>
              <a:rPr lang="en-GB" sz="1400" dirty="0">
                <a:latin typeface="Arial" panose="020B0604020202020204" pitchFamily="34" charset="0"/>
                <a:ea typeface="Open Sans" panose="020B0606030504020204" pitchFamily="34" charset="0"/>
                <a:cs typeface="Arial" panose="020B0604020202020204" pitchFamily="34" charset="0"/>
              </a:rPr>
              <a:t>This white paper is the result of EPSRC/Circular Economy Network for Transportation System (CENTS+) research with the University of Derby and supported by Frazer-Nash. </a:t>
            </a:r>
          </a:p>
          <a:p>
            <a:pPr>
              <a:buNone/>
            </a:pPr>
            <a:r>
              <a:rPr lang="en-GB" sz="1400" dirty="0">
                <a:latin typeface="Arial" panose="020B0604020202020204" pitchFamily="34" charset="0"/>
                <a:ea typeface="Open Sans" panose="020B0606030504020204" pitchFamily="34" charset="0"/>
                <a:cs typeface="Arial" panose="020B0604020202020204" pitchFamily="34" charset="0"/>
              </a:rPr>
              <a:t>The white paper is set within the UK rail context and takes a systems thinking view on how the UK railway can align to facilitate growth in the circular economy and how asset management can enable that to happen. As part of the research, a number of workshops were held with rail sector stakeholders. </a:t>
            </a:r>
          </a:p>
          <a:p>
            <a:pPr>
              <a:buNone/>
            </a:pPr>
            <a:r>
              <a:rPr lang="en-GB" sz="1400" dirty="0">
                <a:latin typeface="Arial" panose="020B0604020202020204" pitchFamily="34" charset="0"/>
                <a:ea typeface="Open Sans" panose="020B0606030504020204" pitchFamily="34" charset="0"/>
                <a:cs typeface="Arial" panose="020B0604020202020204" pitchFamily="34" charset="0"/>
              </a:rPr>
              <a:t>The paper shows the application and extension to the UK rail sector of the IAM circular economy white paper published in November 2022.</a:t>
            </a:r>
          </a:p>
          <a:p>
            <a:pPr>
              <a:buNone/>
            </a:pPr>
            <a:r>
              <a:rPr lang="en-GB" sz="1800" dirty="0">
                <a:solidFill>
                  <a:srgbClr val="0070C0"/>
                </a:solidFill>
              </a:rPr>
              <a:t>https://theiam.org/knowledge/the-circular-economy/</a:t>
            </a:r>
          </a:p>
        </p:txBody>
      </p:sp>
      <p:pic>
        <p:nvPicPr>
          <p:cNvPr id="8" name="Picture 7">
            <a:extLst>
              <a:ext uri="{FF2B5EF4-FFF2-40B4-BE49-F238E27FC236}">
                <a16:creationId xmlns:a16="http://schemas.microsoft.com/office/drawing/2014/main" id="{D97D8D55-A286-BB8C-34A4-3003391496B5}"/>
              </a:ext>
            </a:extLst>
          </p:cNvPr>
          <p:cNvPicPr>
            <a:picLocks noChangeAspect="1"/>
          </p:cNvPicPr>
          <p:nvPr/>
        </p:nvPicPr>
        <p:blipFill>
          <a:blip r:embed="rId3"/>
          <a:stretch>
            <a:fillRect/>
          </a:stretch>
        </p:blipFill>
        <p:spPr>
          <a:xfrm>
            <a:off x="281140" y="3405695"/>
            <a:ext cx="3582680" cy="2431660"/>
          </a:xfrm>
          <a:prstGeom prst="rect">
            <a:avLst/>
          </a:prstGeom>
        </p:spPr>
      </p:pic>
      <p:sp>
        <p:nvSpPr>
          <p:cNvPr id="10" name="Content Placeholder 1">
            <a:extLst>
              <a:ext uri="{FF2B5EF4-FFF2-40B4-BE49-F238E27FC236}">
                <a16:creationId xmlns:a16="http://schemas.microsoft.com/office/drawing/2014/main" id="{017DBA98-78D5-2223-058B-5D4EF6254172}"/>
              </a:ext>
            </a:extLst>
          </p:cNvPr>
          <p:cNvSpPr>
            <a:spLocks noGrp="1"/>
          </p:cNvSpPr>
          <p:nvPr>
            <p:ph sz="quarter" idx="10"/>
          </p:nvPr>
        </p:nvSpPr>
        <p:spPr>
          <a:xfrm>
            <a:off x="404813" y="425450"/>
            <a:ext cx="5495925" cy="541338"/>
          </a:xfrm>
        </p:spPr>
        <p:txBody>
          <a:bodyPr/>
          <a:lstStyle/>
          <a:p>
            <a:r>
              <a:rPr lang="en-GB" dirty="0"/>
              <a:t>Circular economy white papers:</a:t>
            </a:r>
          </a:p>
        </p:txBody>
      </p:sp>
    </p:spTree>
    <p:extLst>
      <p:ext uri="{BB962C8B-B14F-4D97-AF65-F5344CB8AC3E}">
        <p14:creationId xmlns:p14="http://schemas.microsoft.com/office/powerpoint/2010/main" val="86627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0BFB-246D-45DA-BADC-C6C4AC1F684B}"/>
              </a:ext>
            </a:extLst>
          </p:cNvPr>
          <p:cNvSpPr>
            <a:spLocks noGrp="1"/>
          </p:cNvSpPr>
          <p:nvPr>
            <p:ph type="title"/>
          </p:nvPr>
        </p:nvSpPr>
        <p:spPr/>
        <p:txBody>
          <a:bodyPr/>
          <a:lstStyle/>
          <a:p>
            <a:r>
              <a:rPr lang="en-GB" dirty="0"/>
              <a:t>Thank you</a:t>
            </a:r>
          </a:p>
        </p:txBody>
      </p:sp>
      <p:pic>
        <p:nvPicPr>
          <p:cNvPr id="3" name="Picture 2" descr="Interchange UK — The hub for Mobility Infrastructure">
            <a:extLst>
              <a:ext uri="{FF2B5EF4-FFF2-40B4-BE49-F238E27FC236}">
                <a16:creationId xmlns:a16="http://schemas.microsoft.com/office/drawing/2014/main" id="{569B2335-08DB-2202-4244-BCC1A27D6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54" y="0"/>
            <a:ext cx="1545592" cy="57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69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3D3FC3-CAB8-4B19-D62D-FE630D698D4F}"/>
              </a:ext>
            </a:extLst>
          </p:cNvPr>
          <p:cNvSpPr/>
          <p:nvPr/>
        </p:nvSpPr>
        <p:spPr>
          <a:xfrm>
            <a:off x="4327451" y="3296093"/>
            <a:ext cx="6762307" cy="1998921"/>
          </a:xfrm>
          <a:prstGeom prst="rect">
            <a:avLst/>
          </a:prstGeom>
          <a:solidFill>
            <a:srgbClr val="FF0000">
              <a:alpha val="5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90BE1E7E-2D42-A5A1-390E-78F7D55F6842}"/>
              </a:ext>
            </a:extLst>
          </p:cNvPr>
          <p:cNvSpPr>
            <a:spLocks noGrp="1"/>
          </p:cNvSpPr>
          <p:nvPr>
            <p:ph sz="quarter" idx="10"/>
          </p:nvPr>
        </p:nvSpPr>
        <p:spPr/>
        <p:txBody>
          <a:bodyPr/>
          <a:lstStyle/>
          <a:p>
            <a:r>
              <a:rPr lang="en-GB" dirty="0"/>
              <a:t>What is an economy that’s more circular?</a:t>
            </a:r>
          </a:p>
        </p:txBody>
      </p:sp>
      <p:pic>
        <p:nvPicPr>
          <p:cNvPr id="8194" name="Picture 2" descr="Image preview">
            <a:extLst>
              <a:ext uri="{FF2B5EF4-FFF2-40B4-BE49-F238E27FC236}">
                <a16:creationId xmlns:a16="http://schemas.microsoft.com/office/drawing/2014/main" id="{B3FA583D-DDB6-80C1-F67F-668860043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62" y="1089837"/>
            <a:ext cx="3630034" cy="46783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4D46868-0665-CD9F-9E66-90CB6F54F3EC}"/>
              </a:ext>
            </a:extLst>
          </p:cNvPr>
          <p:cNvSpPr txBox="1">
            <a:spLocks/>
          </p:cNvSpPr>
          <p:nvPr/>
        </p:nvSpPr>
        <p:spPr>
          <a:xfrm>
            <a:off x="4408643" y="1677238"/>
            <a:ext cx="6489730" cy="3503523"/>
          </a:xfrm>
          <a:prstGeom prst="rect">
            <a:avLst/>
          </a:prstGeom>
          <a:noFill/>
        </p:spPr>
        <p:txBody>
          <a:bodyPr wrap="square" rtlCol="0">
            <a:sp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It’s a bit like a library – you read something, you take value from it and you put the book back.</a:t>
            </a:r>
          </a:p>
          <a:p>
            <a:r>
              <a:rPr lang="en-GB" sz="2400" dirty="0"/>
              <a:t>This happens again and again for decades.</a:t>
            </a:r>
          </a:p>
          <a:p>
            <a:endParaRPr lang="en-GB" sz="2400" dirty="0"/>
          </a:p>
          <a:p>
            <a:r>
              <a:rPr lang="en-GB" sz="2400" u="sng" dirty="0"/>
              <a:t>It is not </a:t>
            </a:r>
            <a:r>
              <a:rPr lang="en-GB" sz="2400" dirty="0"/>
              <a:t>buying the book, putting it into recycling for it then to be made into an egg carton for 5p.</a:t>
            </a:r>
          </a:p>
          <a:p>
            <a:endParaRPr lang="en-GB" sz="2400" dirty="0"/>
          </a:p>
          <a:p>
            <a:r>
              <a:rPr lang="en-GB" sz="2400" dirty="0"/>
              <a:t>This LOSS OF VALUE is phenomenal.</a:t>
            </a:r>
          </a:p>
        </p:txBody>
      </p:sp>
    </p:spTree>
    <p:extLst>
      <p:ext uri="{BB962C8B-B14F-4D97-AF65-F5344CB8AC3E}">
        <p14:creationId xmlns:p14="http://schemas.microsoft.com/office/powerpoint/2010/main" val="333283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a:xfrm>
            <a:off x="404813" y="425450"/>
            <a:ext cx="8115732" cy="541338"/>
          </a:xfrm>
        </p:spPr>
        <p:txBody>
          <a:bodyPr/>
          <a:lstStyle/>
          <a:p>
            <a:r>
              <a:rPr lang="en-GB" dirty="0"/>
              <a:t>You need to think about three things…  all at the same time.</a:t>
            </a:r>
          </a:p>
        </p:txBody>
      </p:sp>
      <p:sp>
        <p:nvSpPr>
          <p:cNvPr id="3" name="Content Placeholder 2">
            <a:extLst>
              <a:ext uri="{FF2B5EF4-FFF2-40B4-BE49-F238E27FC236}">
                <a16:creationId xmlns:a16="http://schemas.microsoft.com/office/drawing/2014/main" id="{82D3B506-E2BC-D391-7ED7-FB04A7C359D3}"/>
              </a:ext>
            </a:extLst>
          </p:cNvPr>
          <p:cNvSpPr txBox="1">
            <a:spLocks/>
          </p:cNvSpPr>
          <p:nvPr/>
        </p:nvSpPr>
        <p:spPr>
          <a:xfrm>
            <a:off x="547760" y="1575159"/>
            <a:ext cx="10911601" cy="3707682"/>
          </a:xfrm>
          <a:prstGeom prst="rect">
            <a:avLst/>
          </a:prstGeom>
          <a:noFill/>
        </p:spPr>
        <p:txBody>
          <a:bodyPr wrap="square" rtlCol="0">
            <a:sp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What can we do with what we’ve already got?</a:t>
            </a:r>
          </a:p>
          <a:p>
            <a:r>
              <a:rPr lang="en-GB" dirty="0"/>
              <a:t>How do we move from profits from outputs towards profits from outcomes?</a:t>
            </a:r>
          </a:p>
          <a:p>
            <a:r>
              <a:rPr lang="en-GB" dirty="0"/>
              <a:t>How can we be identified from the value we create as being part of a greater whole?</a:t>
            </a:r>
          </a:p>
          <a:p>
            <a:endParaRPr lang="en-GB" dirty="0"/>
          </a:p>
          <a:p>
            <a:pPr marL="0" indent="0">
              <a:buNone/>
            </a:pPr>
            <a:r>
              <a:rPr lang="en-GB" dirty="0"/>
              <a:t>Our future economic value we will not be measured from the outputs we create but from the outcomes we are part of.</a:t>
            </a:r>
          </a:p>
        </p:txBody>
      </p:sp>
    </p:spTree>
    <p:extLst>
      <p:ext uri="{BB962C8B-B14F-4D97-AF65-F5344CB8AC3E}">
        <p14:creationId xmlns:p14="http://schemas.microsoft.com/office/powerpoint/2010/main" val="265349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9485F0D-A009-7871-D674-2C49DD79BF15}"/>
              </a:ext>
            </a:extLst>
          </p:cNvPr>
          <p:cNvSpPr>
            <a:spLocks noGrp="1"/>
          </p:cNvSpPr>
          <p:nvPr>
            <p:ph sz="quarter" idx="10"/>
          </p:nvPr>
        </p:nvSpPr>
        <p:spPr>
          <a:xfrm>
            <a:off x="425595" y="259196"/>
            <a:ext cx="6891533" cy="541338"/>
          </a:xfrm>
        </p:spPr>
        <p:txBody>
          <a:bodyPr/>
          <a:lstStyle/>
          <a:p>
            <a:r>
              <a:rPr lang="en-GB" dirty="0"/>
              <a:t>Circular Economy (Asset Management Context)</a:t>
            </a:r>
          </a:p>
          <a:p>
            <a:r>
              <a:rPr lang="en-GB" dirty="0"/>
              <a:t>What can we do differently…?</a:t>
            </a:r>
          </a:p>
        </p:txBody>
      </p:sp>
      <p:pic>
        <p:nvPicPr>
          <p:cNvPr id="2" name="Picture 1" descr="Text&#10;&#10;Description automatically generated">
            <a:extLst>
              <a:ext uri="{FF2B5EF4-FFF2-40B4-BE49-F238E27FC236}">
                <a16:creationId xmlns:a16="http://schemas.microsoft.com/office/drawing/2014/main" id="{8EBAC689-2429-171A-6020-5CF3504CF1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5103" y="1499968"/>
            <a:ext cx="5932448" cy="4163292"/>
          </a:xfrm>
          <a:prstGeom prst="rect">
            <a:avLst/>
          </a:prstGeom>
        </p:spPr>
      </p:pic>
      <p:sp>
        <p:nvSpPr>
          <p:cNvPr id="3" name="TextBox 2">
            <a:extLst>
              <a:ext uri="{FF2B5EF4-FFF2-40B4-BE49-F238E27FC236}">
                <a16:creationId xmlns:a16="http://schemas.microsoft.com/office/drawing/2014/main" id="{D2F78C2B-2D5E-6F2B-F90D-34F5608B1886}"/>
              </a:ext>
            </a:extLst>
          </p:cNvPr>
          <p:cNvSpPr txBox="1"/>
          <p:nvPr/>
        </p:nvSpPr>
        <p:spPr>
          <a:xfrm>
            <a:off x="425595" y="2565951"/>
            <a:ext cx="1809947" cy="2308324"/>
          </a:xfrm>
          <a:prstGeom prst="rect">
            <a:avLst/>
          </a:prstGeom>
          <a:noFill/>
        </p:spPr>
        <p:txBody>
          <a:bodyPr wrap="square" rtlCol="0">
            <a:spAutoFit/>
          </a:bodyPr>
          <a:lstStyle/>
          <a:p>
            <a:r>
              <a:rPr lang="en-GB" dirty="0"/>
              <a:t>How to think about where to start?</a:t>
            </a:r>
          </a:p>
          <a:p>
            <a:endParaRPr lang="en-GB" dirty="0"/>
          </a:p>
          <a:p>
            <a:r>
              <a:rPr lang="en-GB" dirty="0"/>
              <a:t>You start from three directions all at the same time.</a:t>
            </a:r>
          </a:p>
        </p:txBody>
      </p:sp>
      <p:sp>
        <p:nvSpPr>
          <p:cNvPr id="7" name="TextBox 6">
            <a:extLst>
              <a:ext uri="{FF2B5EF4-FFF2-40B4-BE49-F238E27FC236}">
                <a16:creationId xmlns:a16="http://schemas.microsoft.com/office/drawing/2014/main" id="{564E59C2-8602-1393-AD14-97D42657EC84}"/>
              </a:ext>
            </a:extLst>
          </p:cNvPr>
          <p:cNvSpPr txBox="1"/>
          <p:nvPr/>
        </p:nvSpPr>
        <p:spPr>
          <a:xfrm>
            <a:off x="8500204" y="4689330"/>
            <a:ext cx="2987629" cy="923330"/>
          </a:xfrm>
          <a:prstGeom prst="rect">
            <a:avLst/>
          </a:prstGeom>
          <a:noFill/>
        </p:spPr>
        <p:txBody>
          <a:bodyPr wrap="square">
            <a:spAutoFit/>
          </a:bodyPr>
          <a:lstStyle/>
          <a:p>
            <a:r>
              <a:rPr lang="en-GB" dirty="0"/>
              <a:t>Exploit what you already have, given you won’t be doing the same in the future</a:t>
            </a:r>
          </a:p>
        </p:txBody>
      </p:sp>
      <p:sp>
        <p:nvSpPr>
          <p:cNvPr id="9" name="TextBox 8">
            <a:extLst>
              <a:ext uri="{FF2B5EF4-FFF2-40B4-BE49-F238E27FC236}">
                <a16:creationId xmlns:a16="http://schemas.microsoft.com/office/drawing/2014/main" id="{186AA65D-5C98-ACDA-79AD-91E7E7688D45}"/>
              </a:ext>
            </a:extLst>
          </p:cNvPr>
          <p:cNvSpPr txBox="1"/>
          <p:nvPr/>
        </p:nvSpPr>
        <p:spPr>
          <a:xfrm>
            <a:off x="8535063" y="3094649"/>
            <a:ext cx="2492604" cy="1200329"/>
          </a:xfrm>
          <a:prstGeom prst="rect">
            <a:avLst/>
          </a:prstGeom>
          <a:noFill/>
        </p:spPr>
        <p:txBody>
          <a:bodyPr wrap="square">
            <a:spAutoFit/>
          </a:bodyPr>
          <a:lstStyle/>
          <a:p>
            <a:r>
              <a:rPr lang="en-GB" dirty="0"/>
              <a:t>Continuously develop and implement future ready platforms built around viable change.</a:t>
            </a:r>
          </a:p>
        </p:txBody>
      </p:sp>
      <p:sp>
        <p:nvSpPr>
          <p:cNvPr id="10" name="TextBox 9">
            <a:extLst>
              <a:ext uri="{FF2B5EF4-FFF2-40B4-BE49-F238E27FC236}">
                <a16:creationId xmlns:a16="http://schemas.microsoft.com/office/drawing/2014/main" id="{4955FB4F-895E-8839-B4EE-CBE841B5B8A4}"/>
              </a:ext>
            </a:extLst>
          </p:cNvPr>
          <p:cNvSpPr txBox="1"/>
          <p:nvPr/>
        </p:nvSpPr>
        <p:spPr>
          <a:xfrm>
            <a:off x="8500204" y="1365622"/>
            <a:ext cx="3589491" cy="1477328"/>
          </a:xfrm>
          <a:prstGeom prst="rect">
            <a:avLst/>
          </a:prstGeom>
          <a:noFill/>
        </p:spPr>
        <p:txBody>
          <a:bodyPr wrap="square">
            <a:spAutoFit/>
          </a:bodyPr>
          <a:lstStyle/>
          <a:p>
            <a:r>
              <a:rPr lang="en-GB" dirty="0"/>
              <a:t>Continually develop and nurture diverse value streams and capabilities that will sustain the viability of the organisation and the value it creates</a:t>
            </a:r>
          </a:p>
        </p:txBody>
      </p:sp>
      <p:cxnSp>
        <p:nvCxnSpPr>
          <p:cNvPr id="12" name="Straight Connector 11">
            <a:extLst>
              <a:ext uri="{FF2B5EF4-FFF2-40B4-BE49-F238E27FC236}">
                <a16:creationId xmlns:a16="http://schemas.microsoft.com/office/drawing/2014/main" id="{798135D7-195A-6337-2A12-EA9343EF8DF0}"/>
              </a:ext>
            </a:extLst>
          </p:cNvPr>
          <p:cNvCxnSpPr>
            <a:cxnSpLocks/>
          </p:cNvCxnSpPr>
          <p:nvPr/>
        </p:nvCxnSpPr>
        <p:spPr>
          <a:xfrm flipH="1">
            <a:off x="7712515" y="1623274"/>
            <a:ext cx="787689" cy="481012"/>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5AC967-0591-0E70-CD44-1E409423D631}"/>
              </a:ext>
            </a:extLst>
          </p:cNvPr>
          <p:cNvCxnSpPr>
            <a:cxnSpLocks/>
          </p:cNvCxnSpPr>
          <p:nvPr/>
        </p:nvCxnSpPr>
        <p:spPr>
          <a:xfrm flipH="1" flipV="1">
            <a:off x="7806783" y="3249299"/>
            <a:ext cx="693421" cy="276335"/>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EE9FCA-2762-04B9-1780-4CD71622C831}"/>
              </a:ext>
            </a:extLst>
          </p:cNvPr>
          <p:cNvCxnSpPr>
            <a:cxnSpLocks/>
          </p:cNvCxnSpPr>
          <p:nvPr/>
        </p:nvCxnSpPr>
        <p:spPr>
          <a:xfrm flipH="1" flipV="1">
            <a:off x="7844491" y="4147177"/>
            <a:ext cx="655713" cy="737771"/>
          </a:xfrm>
          <a:prstGeom prst="line">
            <a:avLst/>
          </a:prstGeom>
          <a:ln w="12700">
            <a:solidFill>
              <a:schemeClr val="accent2">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2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a:xfrm>
            <a:off x="404812" y="425450"/>
            <a:ext cx="7783223" cy="541338"/>
          </a:xfrm>
        </p:spPr>
        <p:txBody>
          <a:bodyPr/>
          <a:lstStyle/>
          <a:p>
            <a:r>
              <a:rPr lang="en-GB" dirty="0"/>
              <a:t>Context why? - We need to change the value of value.</a:t>
            </a:r>
          </a:p>
        </p:txBody>
      </p:sp>
      <p:sp>
        <p:nvSpPr>
          <p:cNvPr id="6" name="TextBox 5">
            <a:extLst>
              <a:ext uri="{FF2B5EF4-FFF2-40B4-BE49-F238E27FC236}">
                <a16:creationId xmlns:a16="http://schemas.microsoft.com/office/drawing/2014/main" id="{04BF0D3E-8829-AA2F-CADD-DD3A2E920C0D}"/>
              </a:ext>
            </a:extLst>
          </p:cNvPr>
          <p:cNvSpPr txBox="1"/>
          <p:nvPr/>
        </p:nvSpPr>
        <p:spPr>
          <a:xfrm>
            <a:off x="404811" y="1211138"/>
            <a:ext cx="4308584" cy="707886"/>
          </a:xfrm>
          <a:prstGeom prst="rect">
            <a:avLst/>
          </a:prstGeom>
          <a:noFill/>
        </p:spPr>
        <p:txBody>
          <a:bodyPr wrap="square">
            <a:spAutoFit/>
          </a:bodyPr>
          <a:lstStyle/>
          <a:p>
            <a:r>
              <a:rPr lang="en-GB" sz="2000" dirty="0"/>
              <a:t>Our economy works around maximising profits over short term horizons.</a:t>
            </a:r>
          </a:p>
        </p:txBody>
      </p:sp>
      <p:sp>
        <p:nvSpPr>
          <p:cNvPr id="7" name="TextBox 6">
            <a:extLst>
              <a:ext uri="{FF2B5EF4-FFF2-40B4-BE49-F238E27FC236}">
                <a16:creationId xmlns:a16="http://schemas.microsoft.com/office/drawing/2014/main" id="{A1487824-CAA5-D8A2-293E-25D7917582C7}"/>
              </a:ext>
            </a:extLst>
          </p:cNvPr>
          <p:cNvSpPr txBox="1"/>
          <p:nvPr/>
        </p:nvSpPr>
        <p:spPr>
          <a:xfrm>
            <a:off x="6339752" y="1211138"/>
            <a:ext cx="4231684" cy="1015663"/>
          </a:xfrm>
          <a:prstGeom prst="rect">
            <a:avLst/>
          </a:prstGeom>
          <a:noFill/>
        </p:spPr>
        <p:txBody>
          <a:bodyPr wrap="square">
            <a:spAutoFit/>
          </a:bodyPr>
          <a:lstStyle/>
          <a:p>
            <a:r>
              <a:rPr lang="en-GB" sz="2000" dirty="0"/>
              <a:t>Resilience and robustness is a product of planning for the medium and long term.</a:t>
            </a:r>
          </a:p>
        </p:txBody>
      </p:sp>
      <p:sp>
        <p:nvSpPr>
          <p:cNvPr id="9" name="TextBox 8">
            <a:extLst>
              <a:ext uri="{FF2B5EF4-FFF2-40B4-BE49-F238E27FC236}">
                <a16:creationId xmlns:a16="http://schemas.microsoft.com/office/drawing/2014/main" id="{86023B4D-316A-2BDE-D193-C82057FF7A71}"/>
              </a:ext>
            </a:extLst>
          </p:cNvPr>
          <p:cNvSpPr txBox="1"/>
          <p:nvPr/>
        </p:nvSpPr>
        <p:spPr>
          <a:xfrm>
            <a:off x="404811" y="2053776"/>
            <a:ext cx="4125243" cy="707886"/>
          </a:xfrm>
          <a:prstGeom prst="rect">
            <a:avLst/>
          </a:prstGeom>
          <a:noFill/>
        </p:spPr>
        <p:txBody>
          <a:bodyPr wrap="square">
            <a:spAutoFit/>
          </a:bodyPr>
          <a:lstStyle>
            <a:defPPr>
              <a:defRPr lang="en-US"/>
            </a:defPPr>
            <a:lvl1pPr>
              <a:defRPr sz="2000"/>
            </a:lvl1pPr>
          </a:lstStyle>
          <a:p>
            <a:r>
              <a:rPr lang="en-GB" dirty="0"/>
              <a:t>Our economies work on a ‘take-make-waste’ way of working.</a:t>
            </a:r>
          </a:p>
        </p:txBody>
      </p:sp>
      <p:sp>
        <p:nvSpPr>
          <p:cNvPr id="10" name="TextBox 9">
            <a:extLst>
              <a:ext uri="{FF2B5EF4-FFF2-40B4-BE49-F238E27FC236}">
                <a16:creationId xmlns:a16="http://schemas.microsoft.com/office/drawing/2014/main" id="{DAD53689-7635-994E-9CA6-0D9B1356AC89}"/>
              </a:ext>
            </a:extLst>
          </p:cNvPr>
          <p:cNvSpPr txBox="1"/>
          <p:nvPr/>
        </p:nvSpPr>
        <p:spPr>
          <a:xfrm>
            <a:off x="6339752" y="2207664"/>
            <a:ext cx="3529668" cy="400110"/>
          </a:xfrm>
          <a:prstGeom prst="rect">
            <a:avLst/>
          </a:prstGeom>
          <a:noFill/>
        </p:spPr>
        <p:txBody>
          <a:bodyPr wrap="square">
            <a:spAutoFit/>
          </a:bodyPr>
          <a:lstStyle/>
          <a:p>
            <a:r>
              <a:rPr lang="en-GB" sz="2000" dirty="0"/>
              <a:t>Value goes beyond price.</a:t>
            </a:r>
          </a:p>
        </p:txBody>
      </p:sp>
      <p:sp>
        <p:nvSpPr>
          <p:cNvPr id="12" name="TextBox 11">
            <a:extLst>
              <a:ext uri="{FF2B5EF4-FFF2-40B4-BE49-F238E27FC236}">
                <a16:creationId xmlns:a16="http://schemas.microsoft.com/office/drawing/2014/main" id="{9E924666-F55C-3091-5F6D-02675F5E776E}"/>
              </a:ext>
            </a:extLst>
          </p:cNvPr>
          <p:cNvSpPr txBox="1"/>
          <p:nvPr/>
        </p:nvSpPr>
        <p:spPr>
          <a:xfrm>
            <a:off x="404811" y="2896414"/>
            <a:ext cx="3412222" cy="707886"/>
          </a:xfrm>
          <a:prstGeom prst="rect">
            <a:avLst/>
          </a:prstGeom>
          <a:noFill/>
        </p:spPr>
        <p:txBody>
          <a:bodyPr wrap="square">
            <a:spAutoFit/>
          </a:bodyPr>
          <a:lstStyle>
            <a:defPPr>
              <a:defRPr lang="en-US"/>
            </a:defPPr>
            <a:lvl1pPr>
              <a:defRPr sz="2000"/>
            </a:lvl1pPr>
          </a:lstStyle>
          <a:p>
            <a:r>
              <a:rPr lang="en-GB" dirty="0"/>
              <a:t>Growth and profits come from increases in consumption.</a:t>
            </a:r>
          </a:p>
        </p:txBody>
      </p:sp>
      <p:sp>
        <p:nvSpPr>
          <p:cNvPr id="13" name="TextBox 12">
            <a:extLst>
              <a:ext uri="{FF2B5EF4-FFF2-40B4-BE49-F238E27FC236}">
                <a16:creationId xmlns:a16="http://schemas.microsoft.com/office/drawing/2014/main" id="{3D880CB5-870B-00C0-7BEB-3E4E8F09D945}"/>
              </a:ext>
            </a:extLst>
          </p:cNvPr>
          <p:cNvSpPr txBox="1"/>
          <p:nvPr/>
        </p:nvSpPr>
        <p:spPr>
          <a:xfrm>
            <a:off x="6339752" y="2896414"/>
            <a:ext cx="4382686" cy="707886"/>
          </a:xfrm>
          <a:prstGeom prst="rect">
            <a:avLst/>
          </a:prstGeom>
          <a:noFill/>
        </p:spPr>
        <p:txBody>
          <a:bodyPr wrap="square">
            <a:spAutoFit/>
          </a:bodyPr>
          <a:lstStyle>
            <a:defPPr>
              <a:defRPr lang="en-US"/>
            </a:defPPr>
            <a:lvl1pPr>
              <a:defRPr sz="2000"/>
            </a:lvl1pPr>
          </a:lstStyle>
          <a:p>
            <a:r>
              <a:rPr lang="en-GB" dirty="0"/>
              <a:t>Behaviours need to change to move from consumption to conserving.</a:t>
            </a:r>
          </a:p>
        </p:txBody>
      </p:sp>
      <p:sp>
        <p:nvSpPr>
          <p:cNvPr id="15" name="TextBox 14">
            <a:extLst>
              <a:ext uri="{FF2B5EF4-FFF2-40B4-BE49-F238E27FC236}">
                <a16:creationId xmlns:a16="http://schemas.microsoft.com/office/drawing/2014/main" id="{D9BA0D69-1CCD-024E-EE2C-5DACA754E1A9}"/>
              </a:ext>
            </a:extLst>
          </p:cNvPr>
          <p:cNvSpPr txBox="1"/>
          <p:nvPr/>
        </p:nvSpPr>
        <p:spPr>
          <a:xfrm>
            <a:off x="404811" y="3739051"/>
            <a:ext cx="4402080" cy="1631216"/>
          </a:xfrm>
          <a:prstGeom prst="rect">
            <a:avLst/>
          </a:prstGeom>
          <a:noFill/>
        </p:spPr>
        <p:txBody>
          <a:bodyPr wrap="square">
            <a:spAutoFit/>
          </a:bodyPr>
          <a:lstStyle>
            <a:defPPr>
              <a:defRPr lang="en-US"/>
            </a:defPPr>
            <a:lvl1pPr>
              <a:defRPr sz="2000"/>
            </a:lvl1pPr>
          </a:lstStyle>
          <a:p>
            <a:r>
              <a:rPr lang="en-GB" dirty="0"/>
              <a:t>Consequences - a shift in skills, changes in demographics, reduction in know-how, supply chain fragility, leverage in geo-politics and an increase demand for raw materials.</a:t>
            </a:r>
          </a:p>
        </p:txBody>
      </p:sp>
      <p:sp>
        <p:nvSpPr>
          <p:cNvPr id="16" name="TextBox 15">
            <a:extLst>
              <a:ext uri="{FF2B5EF4-FFF2-40B4-BE49-F238E27FC236}">
                <a16:creationId xmlns:a16="http://schemas.microsoft.com/office/drawing/2014/main" id="{C34A2170-71F4-1D77-F738-D9A60831B5AA}"/>
              </a:ext>
            </a:extLst>
          </p:cNvPr>
          <p:cNvSpPr txBox="1"/>
          <p:nvPr/>
        </p:nvSpPr>
        <p:spPr>
          <a:xfrm>
            <a:off x="6339752" y="3739051"/>
            <a:ext cx="5547448" cy="1323439"/>
          </a:xfrm>
          <a:prstGeom prst="rect">
            <a:avLst/>
          </a:prstGeom>
          <a:noFill/>
        </p:spPr>
        <p:txBody>
          <a:bodyPr wrap="square">
            <a:spAutoFit/>
          </a:bodyPr>
          <a:lstStyle>
            <a:defPPr>
              <a:defRPr lang="en-US"/>
            </a:defPPr>
            <a:lvl1pPr>
              <a:defRPr sz="2000"/>
            </a:lvl1pPr>
          </a:lstStyle>
          <a:p>
            <a:r>
              <a:rPr lang="en-GB" dirty="0"/>
              <a:t>Consequences - Growth in key skills, planned succession, greater effective exploitation of research, balanced supply chains, economic interdependence, reduction in raw materials.</a:t>
            </a:r>
          </a:p>
        </p:txBody>
      </p:sp>
      <p:sp>
        <p:nvSpPr>
          <p:cNvPr id="17" name="Arrow: Right 16">
            <a:extLst>
              <a:ext uri="{FF2B5EF4-FFF2-40B4-BE49-F238E27FC236}">
                <a16:creationId xmlns:a16="http://schemas.microsoft.com/office/drawing/2014/main" id="{977EC305-FD8B-6F62-624A-3E4012760672}"/>
              </a:ext>
            </a:extLst>
          </p:cNvPr>
          <p:cNvSpPr/>
          <p:nvPr/>
        </p:nvSpPr>
        <p:spPr>
          <a:xfrm>
            <a:off x="5159229" y="1565081"/>
            <a:ext cx="936771" cy="385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1B45894E-3129-A9A9-5464-EC2AE255D6C4}"/>
              </a:ext>
            </a:extLst>
          </p:cNvPr>
          <p:cNvSpPr/>
          <p:nvPr/>
        </p:nvSpPr>
        <p:spPr>
          <a:xfrm>
            <a:off x="5159229" y="4207823"/>
            <a:ext cx="936771" cy="385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8FDB0E6C-9BCE-44A4-FED5-A95110552348}"/>
              </a:ext>
            </a:extLst>
          </p:cNvPr>
          <p:cNvSpPr/>
          <p:nvPr/>
        </p:nvSpPr>
        <p:spPr>
          <a:xfrm>
            <a:off x="5159229" y="2232402"/>
            <a:ext cx="936771" cy="385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1544FEB4-72B4-4819-B173-3E8351340C77}"/>
              </a:ext>
            </a:extLst>
          </p:cNvPr>
          <p:cNvSpPr/>
          <p:nvPr/>
        </p:nvSpPr>
        <p:spPr>
          <a:xfrm>
            <a:off x="5162261" y="3027165"/>
            <a:ext cx="936771" cy="3858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E2D45F1-17DB-1C33-1811-4DBE148A98B6}"/>
              </a:ext>
            </a:extLst>
          </p:cNvPr>
          <p:cNvSpPr txBox="1"/>
          <p:nvPr/>
        </p:nvSpPr>
        <p:spPr>
          <a:xfrm>
            <a:off x="1024690" y="5334034"/>
            <a:ext cx="9205848" cy="830997"/>
          </a:xfrm>
          <a:prstGeom prst="rect">
            <a:avLst/>
          </a:prstGeom>
          <a:noFill/>
        </p:spPr>
        <p:txBody>
          <a:bodyPr wrap="square">
            <a:spAutoFit/>
          </a:bodyPr>
          <a:lstStyle/>
          <a:p>
            <a:pPr algn="ctr"/>
            <a:r>
              <a:rPr lang="en-GB" sz="2400" dirty="0"/>
              <a:t>Developing corporate purpose, integrity and identity will become increasingly more important.</a:t>
            </a:r>
          </a:p>
        </p:txBody>
      </p:sp>
    </p:spTree>
    <p:extLst>
      <p:ext uri="{BB962C8B-B14F-4D97-AF65-F5344CB8AC3E}">
        <p14:creationId xmlns:p14="http://schemas.microsoft.com/office/powerpoint/2010/main" val="295426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a:xfrm>
            <a:off x="404812" y="425450"/>
            <a:ext cx="7783223" cy="541338"/>
          </a:xfrm>
        </p:spPr>
        <p:txBody>
          <a:bodyPr/>
          <a:lstStyle/>
          <a:p>
            <a:r>
              <a:rPr lang="en-GB" dirty="0"/>
              <a:t>Context why? - We need to change the value of value.</a:t>
            </a:r>
          </a:p>
        </p:txBody>
      </p:sp>
      <p:sp>
        <p:nvSpPr>
          <p:cNvPr id="3" name="Content Placeholder 2">
            <a:extLst>
              <a:ext uri="{FF2B5EF4-FFF2-40B4-BE49-F238E27FC236}">
                <a16:creationId xmlns:a16="http://schemas.microsoft.com/office/drawing/2014/main" id="{82D3B506-E2BC-D391-7ED7-FB04A7C359D3}"/>
              </a:ext>
            </a:extLst>
          </p:cNvPr>
          <p:cNvSpPr txBox="1">
            <a:spLocks/>
          </p:cNvSpPr>
          <p:nvPr/>
        </p:nvSpPr>
        <p:spPr>
          <a:xfrm>
            <a:off x="6988029" y="1981042"/>
            <a:ext cx="4781725" cy="3008003"/>
          </a:xfrm>
          <a:prstGeom prst="rect">
            <a:avLst/>
          </a:prstGeom>
          <a:noFill/>
        </p:spPr>
        <p:txBody>
          <a:bodyPr wrap="square" rtlCol="0">
            <a:sp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We need to create profit from other types of value.</a:t>
            </a:r>
          </a:p>
          <a:p>
            <a:r>
              <a:rPr lang="en-GB" sz="2400" dirty="0"/>
              <a:t>Developing corporate purpose, integrity and identity will become increasingly more important.</a:t>
            </a:r>
          </a:p>
          <a:p>
            <a:r>
              <a:rPr lang="en-GB" sz="2400" dirty="0"/>
              <a:t>Value Management needs to be continually managed and exploited.</a:t>
            </a:r>
          </a:p>
        </p:txBody>
      </p:sp>
      <p:grpSp>
        <p:nvGrpSpPr>
          <p:cNvPr id="4" name="Group 3">
            <a:extLst>
              <a:ext uri="{FF2B5EF4-FFF2-40B4-BE49-F238E27FC236}">
                <a16:creationId xmlns:a16="http://schemas.microsoft.com/office/drawing/2014/main" id="{B9A05F39-DEA2-8E5B-3F24-2A0B0A30B730}"/>
              </a:ext>
            </a:extLst>
          </p:cNvPr>
          <p:cNvGrpSpPr/>
          <p:nvPr/>
        </p:nvGrpSpPr>
        <p:grpSpPr>
          <a:xfrm>
            <a:off x="1491479" y="1009930"/>
            <a:ext cx="5404272" cy="4950229"/>
            <a:chOff x="1730126" y="212788"/>
            <a:chExt cx="6098314" cy="5858449"/>
          </a:xfrm>
        </p:grpSpPr>
        <p:pic>
          <p:nvPicPr>
            <p:cNvPr id="5" name="Picture 4">
              <a:extLst>
                <a:ext uri="{FF2B5EF4-FFF2-40B4-BE49-F238E27FC236}">
                  <a16:creationId xmlns:a16="http://schemas.microsoft.com/office/drawing/2014/main" id="{BA2B2C80-1601-BFC4-5B2F-1DFCCD313FFF}"/>
                </a:ext>
              </a:extLst>
            </p:cNvPr>
            <p:cNvPicPr>
              <a:picLocks noChangeAspect="1"/>
            </p:cNvPicPr>
            <p:nvPr/>
          </p:nvPicPr>
          <p:blipFill>
            <a:blip r:embed="rId3"/>
            <a:stretch>
              <a:fillRect/>
            </a:stretch>
          </p:blipFill>
          <p:spPr>
            <a:xfrm>
              <a:off x="1730126" y="212788"/>
              <a:ext cx="5891594" cy="5858449"/>
            </a:xfrm>
            <a:prstGeom prst="rect">
              <a:avLst/>
            </a:prstGeom>
          </p:spPr>
        </p:pic>
        <p:sp>
          <p:nvSpPr>
            <p:cNvPr id="6" name="TextBox 5">
              <a:extLst>
                <a:ext uri="{FF2B5EF4-FFF2-40B4-BE49-F238E27FC236}">
                  <a16:creationId xmlns:a16="http://schemas.microsoft.com/office/drawing/2014/main" id="{FAFB2FA5-ADCF-2DE2-CEA7-D6E92D9EFADE}"/>
                </a:ext>
              </a:extLst>
            </p:cNvPr>
            <p:cNvSpPr txBox="1"/>
            <p:nvPr/>
          </p:nvSpPr>
          <p:spPr>
            <a:xfrm>
              <a:off x="2098349" y="222269"/>
              <a:ext cx="2577574" cy="369332"/>
            </a:xfrm>
            <a:prstGeom prst="rect">
              <a:avLst/>
            </a:prstGeom>
            <a:noFill/>
          </p:spPr>
          <p:txBody>
            <a:bodyPr wrap="square" rtlCol="0">
              <a:spAutoFit/>
            </a:bodyPr>
            <a:lstStyle/>
            <a:p>
              <a:r>
                <a:rPr lang="en-GB" dirty="0">
                  <a:solidFill>
                    <a:schemeClr val="bg1"/>
                  </a:solidFill>
                </a:rPr>
                <a:t>200 people in 177 cars</a:t>
              </a:r>
            </a:p>
          </p:txBody>
        </p:sp>
        <p:sp>
          <p:nvSpPr>
            <p:cNvPr id="7" name="TextBox 6">
              <a:extLst>
                <a:ext uri="{FF2B5EF4-FFF2-40B4-BE49-F238E27FC236}">
                  <a16:creationId xmlns:a16="http://schemas.microsoft.com/office/drawing/2014/main" id="{E7A77E4A-188D-1CA9-6B84-6A11163C9560}"/>
                </a:ext>
              </a:extLst>
            </p:cNvPr>
            <p:cNvSpPr txBox="1"/>
            <p:nvPr/>
          </p:nvSpPr>
          <p:spPr>
            <a:xfrm>
              <a:off x="4675923" y="222269"/>
              <a:ext cx="3079661" cy="369332"/>
            </a:xfrm>
            <a:prstGeom prst="rect">
              <a:avLst/>
            </a:prstGeom>
            <a:noFill/>
          </p:spPr>
          <p:txBody>
            <a:bodyPr wrap="square" rtlCol="0">
              <a:spAutoFit/>
            </a:bodyPr>
            <a:lstStyle/>
            <a:p>
              <a:r>
                <a:rPr lang="en-GB" dirty="0">
                  <a:solidFill>
                    <a:schemeClr val="bg1"/>
                  </a:solidFill>
                </a:rPr>
                <a:t>200 people without their cars</a:t>
              </a:r>
            </a:p>
          </p:txBody>
        </p:sp>
        <p:sp>
          <p:nvSpPr>
            <p:cNvPr id="8" name="TextBox 7">
              <a:extLst>
                <a:ext uri="{FF2B5EF4-FFF2-40B4-BE49-F238E27FC236}">
                  <a16:creationId xmlns:a16="http://schemas.microsoft.com/office/drawing/2014/main" id="{894F3253-1AB2-927F-0737-CB3FE3554FD2}"/>
                </a:ext>
              </a:extLst>
            </p:cNvPr>
            <p:cNvSpPr txBox="1"/>
            <p:nvPr/>
          </p:nvSpPr>
          <p:spPr>
            <a:xfrm>
              <a:off x="2187591" y="3105157"/>
              <a:ext cx="3079661" cy="369332"/>
            </a:xfrm>
            <a:prstGeom prst="rect">
              <a:avLst/>
            </a:prstGeom>
            <a:noFill/>
          </p:spPr>
          <p:txBody>
            <a:bodyPr wrap="square" rtlCol="0">
              <a:spAutoFit/>
            </a:bodyPr>
            <a:lstStyle/>
            <a:p>
              <a:r>
                <a:rPr lang="en-GB" dirty="0">
                  <a:solidFill>
                    <a:schemeClr val="bg1"/>
                  </a:solidFill>
                </a:rPr>
                <a:t>200 people on bikes</a:t>
              </a:r>
            </a:p>
          </p:txBody>
        </p:sp>
        <p:sp>
          <p:nvSpPr>
            <p:cNvPr id="9" name="TextBox 8">
              <a:extLst>
                <a:ext uri="{FF2B5EF4-FFF2-40B4-BE49-F238E27FC236}">
                  <a16:creationId xmlns:a16="http://schemas.microsoft.com/office/drawing/2014/main" id="{90E7AC60-8473-09E7-26A6-5DC68023BE55}"/>
                </a:ext>
              </a:extLst>
            </p:cNvPr>
            <p:cNvSpPr txBox="1"/>
            <p:nvPr/>
          </p:nvSpPr>
          <p:spPr>
            <a:xfrm>
              <a:off x="4748779" y="3105157"/>
              <a:ext cx="3079661" cy="338554"/>
            </a:xfrm>
            <a:prstGeom prst="rect">
              <a:avLst/>
            </a:prstGeom>
            <a:noFill/>
          </p:spPr>
          <p:txBody>
            <a:bodyPr wrap="square" rtlCol="0">
              <a:spAutoFit/>
            </a:bodyPr>
            <a:lstStyle/>
            <a:p>
              <a:r>
                <a:rPr lang="en-GB" sz="1600" dirty="0">
                  <a:solidFill>
                    <a:schemeClr val="bg1"/>
                  </a:solidFill>
                </a:rPr>
                <a:t>200 people on 1 three car train</a:t>
              </a:r>
            </a:p>
          </p:txBody>
        </p:sp>
      </p:grpSp>
    </p:spTree>
    <p:extLst>
      <p:ext uri="{BB962C8B-B14F-4D97-AF65-F5344CB8AC3E}">
        <p14:creationId xmlns:p14="http://schemas.microsoft.com/office/powerpoint/2010/main" val="45033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AD4A2-DA80-474D-A66C-A76EE2BD4F49}"/>
              </a:ext>
            </a:extLst>
          </p:cNvPr>
          <p:cNvSpPr>
            <a:spLocks noGrp="1"/>
          </p:cNvSpPr>
          <p:nvPr>
            <p:ph sz="quarter" idx="10"/>
          </p:nvPr>
        </p:nvSpPr>
        <p:spPr>
          <a:xfrm>
            <a:off x="404812" y="425450"/>
            <a:ext cx="8032605" cy="541338"/>
          </a:xfrm>
        </p:spPr>
        <p:txBody>
          <a:bodyPr/>
          <a:lstStyle/>
          <a:p>
            <a:r>
              <a:rPr lang="en-GB" dirty="0"/>
              <a:t>Context why? - We need to change the value of value.</a:t>
            </a:r>
          </a:p>
        </p:txBody>
      </p:sp>
      <p:sp>
        <p:nvSpPr>
          <p:cNvPr id="3" name="Content Placeholder 2">
            <a:extLst>
              <a:ext uri="{FF2B5EF4-FFF2-40B4-BE49-F238E27FC236}">
                <a16:creationId xmlns:a16="http://schemas.microsoft.com/office/drawing/2014/main" id="{82D3B506-E2BC-D391-7ED7-FB04A7C359D3}"/>
              </a:ext>
            </a:extLst>
          </p:cNvPr>
          <p:cNvSpPr txBox="1">
            <a:spLocks/>
          </p:cNvSpPr>
          <p:nvPr/>
        </p:nvSpPr>
        <p:spPr>
          <a:xfrm>
            <a:off x="504645" y="1304719"/>
            <a:ext cx="10005589" cy="4040080"/>
          </a:xfrm>
          <a:prstGeom prst="rect">
            <a:avLst/>
          </a:prstGeom>
          <a:noFill/>
        </p:spPr>
        <p:txBody>
          <a:bodyPr wrap="square" rtlCol="0">
            <a:sp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Emerging external pathways / frameworks:</a:t>
            </a:r>
          </a:p>
          <a:p>
            <a:pPr lvl="1"/>
            <a:r>
              <a:rPr lang="en-GB" sz="2000" dirty="0"/>
              <a:t>Emergence of Carbon Accounting,</a:t>
            </a:r>
          </a:p>
          <a:p>
            <a:pPr lvl="1"/>
            <a:r>
              <a:rPr lang="en-GB" sz="2000" dirty="0"/>
              <a:t>Environment, Social Governance (ESG),</a:t>
            </a:r>
          </a:p>
          <a:p>
            <a:pPr lvl="1"/>
            <a:r>
              <a:rPr lang="en-GB" sz="2000" dirty="0"/>
              <a:t>Sustainable Development Goals (SDG) or…</a:t>
            </a:r>
          </a:p>
          <a:p>
            <a:pPr lvl="1"/>
            <a:r>
              <a:rPr lang="en-GB" sz="2000" dirty="0"/>
              <a:t>‘Six Capitals’, the International Integrated Reporting Council (IIRC) </a:t>
            </a:r>
          </a:p>
          <a:p>
            <a:r>
              <a:rPr lang="en-GB" sz="2400" u="sng" dirty="0"/>
              <a:t>These emerging themes are external to the organisation. None envisages how our future economy will work or how organisations can shape it.</a:t>
            </a:r>
          </a:p>
          <a:p>
            <a:r>
              <a:rPr lang="en-GB" sz="2400" dirty="0"/>
              <a:t>Corporate and economic values need to evolve and adapt rapidly. Just as simple values were created by business in the industrial revolution, businesses should now look to evolve, develop, and adapt more complex values for how the economy will work in the future.</a:t>
            </a:r>
          </a:p>
        </p:txBody>
      </p:sp>
    </p:spTree>
    <p:extLst>
      <p:ext uri="{BB962C8B-B14F-4D97-AF65-F5344CB8AC3E}">
        <p14:creationId xmlns:p14="http://schemas.microsoft.com/office/powerpoint/2010/main" val="59241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B9485F0D-A009-7871-D674-2C49DD79BF15}"/>
              </a:ext>
            </a:extLst>
          </p:cNvPr>
          <p:cNvSpPr>
            <a:spLocks noGrp="1"/>
          </p:cNvSpPr>
          <p:nvPr>
            <p:ph sz="quarter" idx="10"/>
          </p:nvPr>
        </p:nvSpPr>
        <p:spPr>
          <a:xfrm>
            <a:off x="404813" y="425450"/>
            <a:ext cx="6891533" cy="541338"/>
          </a:xfrm>
        </p:spPr>
        <p:txBody>
          <a:bodyPr/>
          <a:lstStyle/>
          <a:p>
            <a:r>
              <a:rPr lang="en-GB" dirty="0"/>
              <a:t>Circular Economy (Asset Management Context)</a:t>
            </a:r>
          </a:p>
        </p:txBody>
      </p:sp>
      <p:pic>
        <p:nvPicPr>
          <p:cNvPr id="7" name="Picture 6" descr="Diagram&#10;&#10;Description automatically generated">
            <a:extLst>
              <a:ext uri="{FF2B5EF4-FFF2-40B4-BE49-F238E27FC236}">
                <a16:creationId xmlns:a16="http://schemas.microsoft.com/office/drawing/2014/main" id="{6B178424-E7D2-2D1B-C932-4D80FDF170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925" y="1943964"/>
            <a:ext cx="4684508" cy="3206876"/>
          </a:xfrm>
          <a:prstGeom prst="rect">
            <a:avLst/>
          </a:prstGeom>
        </p:spPr>
      </p:pic>
      <p:sp>
        <p:nvSpPr>
          <p:cNvPr id="8" name="TextBox 7">
            <a:extLst>
              <a:ext uri="{FF2B5EF4-FFF2-40B4-BE49-F238E27FC236}">
                <a16:creationId xmlns:a16="http://schemas.microsoft.com/office/drawing/2014/main" id="{3D6D171C-5C95-ACD3-04F8-AA21BF300723}"/>
              </a:ext>
            </a:extLst>
          </p:cNvPr>
          <p:cNvSpPr txBox="1"/>
          <p:nvPr/>
        </p:nvSpPr>
        <p:spPr>
          <a:xfrm>
            <a:off x="2152174" y="5676883"/>
            <a:ext cx="1809947" cy="369332"/>
          </a:xfrm>
          <a:prstGeom prst="rect">
            <a:avLst/>
          </a:prstGeom>
          <a:noFill/>
        </p:spPr>
        <p:txBody>
          <a:bodyPr wrap="square" rtlCol="0">
            <a:spAutoFit/>
          </a:bodyPr>
          <a:lstStyle/>
          <a:p>
            <a:r>
              <a:rPr lang="en-GB" dirty="0"/>
              <a:t>Not like this</a:t>
            </a:r>
          </a:p>
        </p:txBody>
      </p:sp>
      <p:sp>
        <p:nvSpPr>
          <p:cNvPr id="2" name="TextBox 1">
            <a:extLst>
              <a:ext uri="{FF2B5EF4-FFF2-40B4-BE49-F238E27FC236}">
                <a16:creationId xmlns:a16="http://schemas.microsoft.com/office/drawing/2014/main" id="{65880528-E23D-13AB-69D2-3160E633E656}"/>
              </a:ext>
            </a:extLst>
          </p:cNvPr>
          <p:cNvSpPr txBox="1"/>
          <p:nvPr/>
        </p:nvSpPr>
        <p:spPr>
          <a:xfrm>
            <a:off x="8111549" y="5676883"/>
            <a:ext cx="1809947" cy="369332"/>
          </a:xfrm>
          <a:prstGeom prst="rect">
            <a:avLst/>
          </a:prstGeom>
          <a:noFill/>
        </p:spPr>
        <p:txBody>
          <a:bodyPr wrap="square" rtlCol="0">
            <a:spAutoFit/>
          </a:bodyPr>
          <a:lstStyle/>
          <a:p>
            <a:r>
              <a:rPr lang="en-GB" dirty="0"/>
              <a:t>More like this</a:t>
            </a:r>
          </a:p>
        </p:txBody>
      </p:sp>
      <p:pic>
        <p:nvPicPr>
          <p:cNvPr id="3" name="Picture 2" descr="Diagram&#10;&#10;Description automatically generated">
            <a:extLst>
              <a:ext uri="{FF2B5EF4-FFF2-40B4-BE49-F238E27FC236}">
                <a16:creationId xmlns:a16="http://schemas.microsoft.com/office/drawing/2014/main" id="{C087C313-E556-253E-05D2-F94077DEE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5882" y="1763376"/>
            <a:ext cx="5001346" cy="3592596"/>
          </a:xfrm>
          <a:prstGeom prst="rect">
            <a:avLst/>
          </a:prstGeom>
        </p:spPr>
      </p:pic>
    </p:spTree>
    <p:extLst>
      <p:ext uri="{BB962C8B-B14F-4D97-AF65-F5344CB8AC3E}">
        <p14:creationId xmlns:p14="http://schemas.microsoft.com/office/powerpoint/2010/main" val="310482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Diagram&#10;&#10;Description automatically generated">
            <a:extLst>
              <a:ext uri="{FF2B5EF4-FFF2-40B4-BE49-F238E27FC236}">
                <a16:creationId xmlns:a16="http://schemas.microsoft.com/office/drawing/2014/main" id="{D120370F-CDC0-FFD0-C3BB-650D59807A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6171" y="1727961"/>
            <a:ext cx="2215913" cy="1516949"/>
          </a:xfrm>
          <a:prstGeom prst="rect">
            <a:avLst/>
          </a:prstGeom>
        </p:spPr>
      </p:pic>
      <p:pic>
        <p:nvPicPr>
          <p:cNvPr id="29" name="Picture 28" descr="Diagram&#10;&#10;Description automatically generated">
            <a:extLst>
              <a:ext uri="{FF2B5EF4-FFF2-40B4-BE49-F238E27FC236}">
                <a16:creationId xmlns:a16="http://schemas.microsoft.com/office/drawing/2014/main" id="{20A586CD-F7A4-FBDE-2FA5-048115187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979" y="1689134"/>
            <a:ext cx="2179075" cy="1565286"/>
          </a:xfrm>
          <a:prstGeom prst="rect">
            <a:avLst/>
          </a:prstGeom>
        </p:spPr>
      </p:pic>
      <p:cxnSp>
        <p:nvCxnSpPr>
          <p:cNvPr id="30" name="Straight Connector 29">
            <a:extLst>
              <a:ext uri="{FF2B5EF4-FFF2-40B4-BE49-F238E27FC236}">
                <a16:creationId xmlns:a16="http://schemas.microsoft.com/office/drawing/2014/main" id="{FEF317C7-7D10-CF59-83B9-C53B63DA6CCE}"/>
              </a:ext>
            </a:extLst>
          </p:cNvPr>
          <p:cNvCxnSpPr>
            <a:cxnSpLocks/>
          </p:cNvCxnSpPr>
          <p:nvPr/>
        </p:nvCxnSpPr>
        <p:spPr>
          <a:xfrm>
            <a:off x="5642096" y="1036276"/>
            <a:ext cx="0" cy="5136528"/>
          </a:xfrm>
          <a:prstGeom prst="line">
            <a:avLst/>
          </a:prstGeom>
          <a:noFill/>
          <a:ln w="19050" cap="flat" cmpd="sng" algn="ctr">
            <a:solidFill>
              <a:srgbClr val="4472C4"/>
            </a:solidFill>
            <a:prstDash val="lgDash"/>
            <a:miter lim="800000"/>
          </a:ln>
          <a:effectLst/>
        </p:spPr>
      </p:cxnSp>
      <p:sp>
        <p:nvSpPr>
          <p:cNvPr id="31" name="Title 12">
            <a:extLst>
              <a:ext uri="{FF2B5EF4-FFF2-40B4-BE49-F238E27FC236}">
                <a16:creationId xmlns:a16="http://schemas.microsoft.com/office/drawing/2014/main" id="{BBDD05F4-8266-8C3D-7AF5-FC7DE4E6FBB7}"/>
              </a:ext>
            </a:extLst>
          </p:cNvPr>
          <p:cNvSpPr txBox="1">
            <a:spLocks/>
          </p:cNvSpPr>
          <p:nvPr/>
        </p:nvSpPr>
        <p:spPr>
          <a:xfrm>
            <a:off x="774214" y="887653"/>
            <a:ext cx="4717330" cy="523220"/>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lvl1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0" cap="none" spc="0" normalizeH="0" baseline="0" noProof="0" dirty="0">
                <a:ln>
                  <a:noFill/>
                </a:ln>
                <a:solidFill>
                  <a:prstClr val="black"/>
                </a:solidFill>
                <a:effectLst/>
                <a:uLnTx/>
                <a:uFillTx/>
              </a:rPr>
              <a:t>Linear economy – influenced significantly by short term profit gain and minimal compliance to the detriment of externalities.</a:t>
            </a:r>
          </a:p>
        </p:txBody>
      </p:sp>
      <p:sp>
        <p:nvSpPr>
          <p:cNvPr id="32" name="Title 12">
            <a:extLst>
              <a:ext uri="{FF2B5EF4-FFF2-40B4-BE49-F238E27FC236}">
                <a16:creationId xmlns:a16="http://schemas.microsoft.com/office/drawing/2014/main" id="{D4F8CB82-A9D5-A6AB-F322-8108B0AA6D17}"/>
              </a:ext>
            </a:extLst>
          </p:cNvPr>
          <p:cNvSpPr txBox="1">
            <a:spLocks/>
          </p:cNvSpPr>
          <p:nvPr/>
        </p:nvSpPr>
        <p:spPr>
          <a:xfrm rot="16200000">
            <a:off x="4502771" y="3224816"/>
            <a:ext cx="2029283" cy="35561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200" dirty="0">
                <a:solidFill>
                  <a:prstClr val="black"/>
                </a:solidFill>
                <a:ea typeface="ＭＳ Ｐゴシック"/>
                <a:cs typeface="Calibri Light" panose="020F0302020204030204" pitchFamily="34" charset="0"/>
              </a:rPr>
              <a:t>Beyond Compliance</a:t>
            </a:r>
          </a:p>
        </p:txBody>
      </p:sp>
      <p:sp>
        <p:nvSpPr>
          <p:cNvPr id="33" name="TextBox 32">
            <a:extLst>
              <a:ext uri="{FF2B5EF4-FFF2-40B4-BE49-F238E27FC236}">
                <a16:creationId xmlns:a16="http://schemas.microsoft.com/office/drawing/2014/main" id="{33DA3768-CD6D-98E3-E613-67BA43367868}"/>
              </a:ext>
            </a:extLst>
          </p:cNvPr>
          <p:cNvSpPr txBox="1"/>
          <p:nvPr/>
        </p:nvSpPr>
        <p:spPr>
          <a:xfrm>
            <a:off x="663130" y="3302144"/>
            <a:ext cx="4717331" cy="1169551"/>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rPr>
              <a:t>No evidence of corporate purpose (how value is created, and impact enabled) beyond compliance.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rPr>
              <a:t>Whole life cost drives increases in consumption.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rPr>
              <a:t>Driven through efficiencies e.g. in order to maximise short term profit gain.</a:t>
            </a:r>
          </a:p>
        </p:txBody>
      </p:sp>
      <p:sp>
        <p:nvSpPr>
          <p:cNvPr id="34" name="Title 12">
            <a:extLst>
              <a:ext uri="{FF2B5EF4-FFF2-40B4-BE49-F238E27FC236}">
                <a16:creationId xmlns:a16="http://schemas.microsoft.com/office/drawing/2014/main" id="{265F2862-FF82-013B-D920-70F1F1736FEC}"/>
              </a:ext>
            </a:extLst>
          </p:cNvPr>
          <p:cNvSpPr txBox="1">
            <a:spLocks/>
          </p:cNvSpPr>
          <p:nvPr/>
        </p:nvSpPr>
        <p:spPr>
          <a:xfrm>
            <a:off x="5898606" y="887653"/>
            <a:ext cx="4364678" cy="523220"/>
          </a:xfrm>
          <a:prstGeom prst="rect">
            <a:avLst/>
          </a:prstGeom>
          <a:solidFill>
            <a:schemeClr val="bg1"/>
          </a:solidFill>
        </p:spPr>
        <p:txBody>
          <a:bodyPr wrap="square" rtlCol="0">
            <a:spAutoFit/>
          </a:bodyPr>
          <a:lstStyle>
            <a:defPPr>
              <a:defRPr lang="en-US"/>
            </a:defPPr>
            <a:lvl1pPr indent="0">
              <a:buFont typeface="Arial" panose="020B0604020202020204" pitchFamily="34" charset="0"/>
              <a:buNone/>
              <a:defRPr sz="1400"/>
            </a:lvl1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0" cap="none" spc="0" normalizeH="0" baseline="0" noProof="0" dirty="0">
                <a:ln>
                  <a:noFill/>
                </a:ln>
                <a:solidFill>
                  <a:prstClr val="black"/>
                </a:solidFill>
                <a:effectLst/>
                <a:uLnTx/>
                <a:uFillTx/>
              </a:rPr>
              <a:t>Circular economy – influenced significantly by creating value that is greater than the sum of its parts with profit.</a:t>
            </a:r>
          </a:p>
        </p:txBody>
      </p:sp>
      <p:sp>
        <p:nvSpPr>
          <p:cNvPr id="35" name="TextBox 34">
            <a:extLst>
              <a:ext uri="{FF2B5EF4-FFF2-40B4-BE49-F238E27FC236}">
                <a16:creationId xmlns:a16="http://schemas.microsoft.com/office/drawing/2014/main" id="{AB3AA766-58CC-04AF-340A-2380C1E5B1AA}"/>
              </a:ext>
            </a:extLst>
          </p:cNvPr>
          <p:cNvSpPr txBox="1"/>
          <p:nvPr/>
        </p:nvSpPr>
        <p:spPr>
          <a:xfrm rot="16200000">
            <a:off x="-423794" y="4913822"/>
            <a:ext cx="188067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rPr>
              <a:t>External Pathways</a:t>
            </a:r>
          </a:p>
        </p:txBody>
      </p:sp>
      <p:pic>
        <p:nvPicPr>
          <p:cNvPr id="36" name="Picture 35">
            <a:extLst>
              <a:ext uri="{FF2B5EF4-FFF2-40B4-BE49-F238E27FC236}">
                <a16:creationId xmlns:a16="http://schemas.microsoft.com/office/drawing/2014/main" id="{2CDBC734-1261-167F-B5C9-AE801C20F4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4201" y="1486604"/>
            <a:ext cx="2213213" cy="1490756"/>
          </a:xfrm>
          <a:prstGeom prst="rect">
            <a:avLst/>
          </a:prstGeom>
          <a:noFill/>
          <a:ln>
            <a:noFill/>
          </a:ln>
        </p:spPr>
      </p:pic>
      <p:sp>
        <p:nvSpPr>
          <p:cNvPr id="37" name="TextBox 36">
            <a:extLst>
              <a:ext uri="{FF2B5EF4-FFF2-40B4-BE49-F238E27FC236}">
                <a16:creationId xmlns:a16="http://schemas.microsoft.com/office/drawing/2014/main" id="{A33FAE18-019D-1DF4-3FEF-EA994CC5B4D4}"/>
              </a:ext>
            </a:extLst>
          </p:cNvPr>
          <p:cNvSpPr txBox="1"/>
          <p:nvPr/>
        </p:nvSpPr>
        <p:spPr>
          <a:xfrm>
            <a:off x="9026245" y="3004025"/>
            <a:ext cx="19122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Value spectrum in context</a:t>
            </a:r>
          </a:p>
        </p:txBody>
      </p:sp>
      <p:sp>
        <p:nvSpPr>
          <p:cNvPr id="38" name="Left Brace 37">
            <a:extLst>
              <a:ext uri="{FF2B5EF4-FFF2-40B4-BE49-F238E27FC236}">
                <a16:creationId xmlns:a16="http://schemas.microsoft.com/office/drawing/2014/main" id="{1F957787-6B3B-7CB3-AE84-E239801E1446}"/>
              </a:ext>
            </a:extLst>
          </p:cNvPr>
          <p:cNvSpPr/>
          <p:nvPr/>
        </p:nvSpPr>
        <p:spPr>
          <a:xfrm>
            <a:off x="774214" y="4600598"/>
            <a:ext cx="265990" cy="1548198"/>
          </a:xfrm>
          <a:prstGeom prst="leftBrace">
            <a:avLst/>
          </a:prstGeom>
          <a:noFill/>
          <a:ln w="158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Left Brace 38">
            <a:extLst>
              <a:ext uri="{FF2B5EF4-FFF2-40B4-BE49-F238E27FC236}">
                <a16:creationId xmlns:a16="http://schemas.microsoft.com/office/drawing/2014/main" id="{4C2D506C-C5CA-6633-66BE-9E4767F2667B}"/>
              </a:ext>
            </a:extLst>
          </p:cNvPr>
          <p:cNvSpPr/>
          <p:nvPr/>
        </p:nvSpPr>
        <p:spPr>
          <a:xfrm rot="16200000">
            <a:off x="7856453" y="4189487"/>
            <a:ext cx="265990" cy="4022719"/>
          </a:xfrm>
          <a:prstGeom prst="leftBrace">
            <a:avLst/>
          </a:prstGeom>
          <a:noFill/>
          <a:ln w="158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41CF6F5E-7A20-7702-541C-3AD415FCF37F}"/>
              </a:ext>
            </a:extLst>
          </p:cNvPr>
          <p:cNvSpPr txBox="1"/>
          <p:nvPr/>
        </p:nvSpPr>
        <p:spPr>
          <a:xfrm>
            <a:off x="6712339" y="5948346"/>
            <a:ext cx="287691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Beyond compliance competition horizon</a:t>
            </a:r>
          </a:p>
        </p:txBody>
      </p:sp>
      <p:sp>
        <p:nvSpPr>
          <p:cNvPr id="41" name="Trapezoid 40">
            <a:extLst>
              <a:ext uri="{FF2B5EF4-FFF2-40B4-BE49-F238E27FC236}">
                <a16:creationId xmlns:a16="http://schemas.microsoft.com/office/drawing/2014/main" id="{7EA661B8-E961-F366-5F50-864BD03D9DB0}"/>
              </a:ext>
            </a:extLst>
          </p:cNvPr>
          <p:cNvSpPr/>
          <p:nvPr/>
        </p:nvSpPr>
        <p:spPr>
          <a:xfrm rot="5400000">
            <a:off x="4929839" y="1894862"/>
            <a:ext cx="429649" cy="7967376"/>
          </a:xfrm>
          <a:prstGeom prst="trapezoid">
            <a:avLst>
              <a:gd name="adj" fmla="val 42553"/>
            </a:avLst>
          </a:prstGeom>
          <a:solidFill>
            <a:srgbClr val="70AD47">
              <a:lumMod val="75000"/>
            </a:srgbClr>
          </a:solidFill>
          <a:ln w="12700" cap="flat" cmpd="sng" algn="ctr">
            <a:solidFill>
              <a:srgbClr val="4472C4">
                <a:shade val="15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e.g. SDGs etc</a:t>
            </a:r>
          </a:p>
        </p:txBody>
      </p:sp>
      <p:sp>
        <p:nvSpPr>
          <p:cNvPr id="42" name="Trapezoid 41">
            <a:extLst>
              <a:ext uri="{FF2B5EF4-FFF2-40B4-BE49-F238E27FC236}">
                <a16:creationId xmlns:a16="http://schemas.microsoft.com/office/drawing/2014/main" id="{52346AFC-4BFD-B75C-154A-90A23FD8CFFD}"/>
              </a:ext>
            </a:extLst>
          </p:cNvPr>
          <p:cNvSpPr/>
          <p:nvPr/>
        </p:nvSpPr>
        <p:spPr>
          <a:xfrm rot="5400000">
            <a:off x="4929839" y="1415305"/>
            <a:ext cx="429649" cy="7967376"/>
          </a:xfrm>
          <a:prstGeom prst="trapezoid">
            <a:avLst>
              <a:gd name="adj" fmla="val 42553"/>
            </a:avLst>
          </a:prstGeom>
          <a:solidFill>
            <a:srgbClr val="00B0F0"/>
          </a:solidFill>
          <a:ln w="12700" cap="flat" cmpd="sng" algn="ctr">
            <a:solidFill>
              <a:srgbClr val="4472C4">
                <a:shade val="15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e.g. ESG</a:t>
            </a:r>
          </a:p>
        </p:txBody>
      </p:sp>
      <p:sp>
        <p:nvSpPr>
          <p:cNvPr id="43" name="Trapezoid 42">
            <a:extLst>
              <a:ext uri="{FF2B5EF4-FFF2-40B4-BE49-F238E27FC236}">
                <a16:creationId xmlns:a16="http://schemas.microsoft.com/office/drawing/2014/main" id="{FABBD53E-A8D7-CCC7-91C6-83D8EFF56D1B}"/>
              </a:ext>
            </a:extLst>
          </p:cNvPr>
          <p:cNvSpPr/>
          <p:nvPr/>
        </p:nvSpPr>
        <p:spPr>
          <a:xfrm rot="5400000">
            <a:off x="4929839" y="935021"/>
            <a:ext cx="429649" cy="7967376"/>
          </a:xfrm>
          <a:prstGeom prst="trapezoid">
            <a:avLst>
              <a:gd name="adj" fmla="val 42553"/>
            </a:avLst>
          </a:prstGeom>
          <a:solidFill>
            <a:sysClr val="windowText" lastClr="000000"/>
          </a:solidFill>
          <a:ln w="12700" cap="flat" cmpd="sng" algn="ctr">
            <a:solidFill>
              <a:srgbClr val="4472C4">
                <a:shade val="15000"/>
              </a:srgbClr>
            </a:solidFill>
            <a:prstDash val="solid"/>
            <a:miter lim="800000"/>
          </a:ln>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e.g. Carbon</a:t>
            </a:r>
          </a:p>
        </p:txBody>
      </p:sp>
      <p:sp>
        <p:nvSpPr>
          <p:cNvPr id="44" name="TextBox 43">
            <a:extLst>
              <a:ext uri="{FF2B5EF4-FFF2-40B4-BE49-F238E27FC236}">
                <a16:creationId xmlns:a16="http://schemas.microsoft.com/office/drawing/2014/main" id="{79A2053E-3665-D1D6-E210-A1AC34D08450}"/>
              </a:ext>
            </a:extLst>
          </p:cNvPr>
          <p:cNvSpPr txBox="1"/>
          <p:nvPr/>
        </p:nvSpPr>
        <p:spPr>
          <a:xfrm>
            <a:off x="5864903" y="3281024"/>
            <a:ext cx="5495925" cy="954107"/>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rPr>
              <a:t>Evidence of corporate purpose (how value is created beyond the sum of its parts) beyond compliance.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rPr>
              <a:t>Whole life value frameworks e.g. service orientated.</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rPr>
              <a:t>Driven through performance and effectiveness over the long term.</a:t>
            </a:r>
          </a:p>
        </p:txBody>
      </p:sp>
      <p:sp>
        <p:nvSpPr>
          <p:cNvPr id="45" name="Trapezoid 44">
            <a:extLst>
              <a:ext uri="{FF2B5EF4-FFF2-40B4-BE49-F238E27FC236}">
                <a16:creationId xmlns:a16="http://schemas.microsoft.com/office/drawing/2014/main" id="{359737F8-BCFA-E297-5C01-18F2E9062A6D}"/>
              </a:ext>
            </a:extLst>
          </p:cNvPr>
          <p:cNvSpPr/>
          <p:nvPr/>
        </p:nvSpPr>
        <p:spPr>
          <a:xfrm rot="16200000">
            <a:off x="7718577" y="2844751"/>
            <a:ext cx="463101" cy="4626312"/>
          </a:xfrm>
          <a:prstGeom prst="trapezoid">
            <a:avLst>
              <a:gd name="adj" fmla="val 25001"/>
            </a:avLst>
          </a:prstGeom>
          <a:solidFill>
            <a:srgbClr val="FFC000">
              <a:lumMod val="60000"/>
              <a:lumOff val="40000"/>
            </a:srgbClr>
          </a:solidFill>
          <a:ln w="12700" cap="flat" cmpd="sng" algn="ctr">
            <a:solidFill>
              <a:srgbClr val="4472C4">
                <a:shade val="15000"/>
              </a:srgbClr>
            </a:solidFill>
            <a:prstDash val="solid"/>
            <a:miter lim="800000"/>
          </a:ln>
          <a:effectLst/>
        </p:spPr>
        <p:txBody>
          <a:bodyPr vert="vert"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Healthy financial flows across those organisations</a:t>
            </a:r>
          </a:p>
        </p:txBody>
      </p:sp>
      <p:sp>
        <p:nvSpPr>
          <p:cNvPr id="46" name="Trapezoid 45">
            <a:extLst>
              <a:ext uri="{FF2B5EF4-FFF2-40B4-BE49-F238E27FC236}">
                <a16:creationId xmlns:a16="http://schemas.microsoft.com/office/drawing/2014/main" id="{1E84078D-5713-80C4-A5F3-5BB618800FA0}"/>
              </a:ext>
            </a:extLst>
          </p:cNvPr>
          <p:cNvSpPr/>
          <p:nvPr/>
        </p:nvSpPr>
        <p:spPr>
          <a:xfrm rot="16200000">
            <a:off x="7718577" y="3327908"/>
            <a:ext cx="463101" cy="4626312"/>
          </a:xfrm>
          <a:prstGeom prst="trapezoid">
            <a:avLst>
              <a:gd name="adj" fmla="val 25001"/>
            </a:avLst>
          </a:prstGeom>
          <a:solidFill>
            <a:srgbClr val="70AD47">
              <a:lumMod val="60000"/>
              <a:lumOff val="40000"/>
            </a:srgbClr>
          </a:solidFill>
          <a:ln w="12700" cap="flat" cmpd="sng" algn="ctr">
            <a:solidFill>
              <a:srgbClr val="4472C4">
                <a:shade val="15000"/>
              </a:srgbClr>
            </a:solidFill>
            <a:prstDash val="solid"/>
            <a:miter lim="800000"/>
          </a:ln>
          <a:effectLst/>
        </p:spPr>
        <p:txBody>
          <a:bodyPr vert="vert"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Continuously emerging value on externalities</a:t>
            </a:r>
          </a:p>
        </p:txBody>
      </p:sp>
      <p:sp>
        <p:nvSpPr>
          <p:cNvPr id="47" name="Trapezoid 46">
            <a:extLst>
              <a:ext uri="{FF2B5EF4-FFF2-40B4-BE49-F238E27FC236}">
                <a16:creationId xmlns:a16="http://schemas.microsoft.com/office/drawing/2014/main" id="{0A0B9E80-533F-D502-89C9-4C308ADE14A9}"/>
              </a:ext>
            </a:extLst>
          </p:cNvPr>
          <p:cNvSpPr/>
          <p:nvPr/>
        </p:nvSpPr>
        <p:spPr>
          <a:xfrm rot="16200000">
            <a:off x="7718577" y="2371201"/>
            <a:ext cx="463101" cy="4626312"/>
          </a:xfrm>
          <a:prstGeom prst="trapezoid">
            <a:avLst>
              <a:gd name="adj" fmla="val 25001"/>
            </a:avLst>
          </a:prstGeom>
          <a:solidFill>
            <a:srgbClr val="4472C4">
              <a:lumMod val="60000"/>
              <a:lumOff val="40000"/>
            </a:srgbClr>
          </a:solidFill>
          <a:ln w="12700" cap="flat" cmpd="sng" algn="ctr">
            <a:solidFill>
              <a:srgbClr val="4472C4">
                <a:shade val="15000"/>
              </a:srgbClr>
            </a:solidFill>
            <a:prstDash val="solid"/>
            <a:miter lim="800000"/>
          </a:ln>
          <a:effectLst/>
        </p:spPr>
        <p:txBody>
          <a:bodyPr vert="vert"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Diverse and resilient organisations</a:t>
            </a:r>
          </a:p>
        </p:txBody>
      </p:sp>
      <p:sp>
        <p:nvSpPr>
          <p:cNvPr id="50" name="Content Placeholder 1">
            <a:extLst>
              <a:ext uri="{FF2B5EF4-FFF2-40B4-BE49-F238E27FC236}">
                <a16:creationId xmlns:a16="http://schemas.microsoft.com/office/drawing/2014/main" id="{BC9C4483-CF56-28F3-EEC4-C4E58FF68692}"/>
              </a:ext>
            </a:extLst>
          </p:cNvPr>
          <p:cNvSpPr>
            <a:spLocks noGrp="1"/>
          </p:cNvSpPr>
          <p:nvPr>
            <p:ph sz="quarter" idx="10"/>
          </p:nvPr>
        </p:nvSpPr>
        <p:spPr>
          <a:xfrm>
            <a:off x="362656" y="114126"/>
            <a:ext cx="8765696" cy="541338"/>
          </a:xfrm>
        </p:spPr>
        <p:txBody>
          <a:bodyPr/>
          <a:lstStyle/>
          <a:p>
            <a:pPr>
              <a:spcBef>
                <a:spcPts val="0"/>
              </a:spcBef>
            </a:pPr>
            <a:r>
              <a:rPr lang="en-GB" dirty="0"/>
              <a:t>Circular Economy on a page (Asset Management Context)</a:t>
            </a:r>
          </a:p>
          <a:p>
            <a:pPr>
              <a:spcBef>
                <a:spcPts val="0"/>
              </a:spcBef>
            </a:pPr>
            <a:r>
              <a:rPr lang="en-GB" sz="2000" dirty="0"/>
              <a:t>Profits from outputs towards profits from outcomes</a:t>
            </a:r>
          </a:p>
        </p:txBody>
      </p:sp>
    </p:spTree>
    <p:extLst>
      <p:ext uri="{BB962C8B-B14F-4D97-AF65-F5344CB8AC3E}">
        <p14:creationId xmlns:p14="http://schemas.microsoft.com/office/powerpoint/2010/main" val="2289942329"/>
      </p:ext>
    </p:extLst>
  </p:cSld>
  <p:clrMapOvr>
    <a:masterClrMapping/>
  </p:clrMapOvr>
</p:sld>
</file>

<file path=ppt/theme/theme1.xml><?xml version="1.0" encoding="utf-8"?>
<a:theme xmlns:a="http://schemas.openxmlformats.org/drawingml/2006/main" name="Frazer-Nash new logo theme - main text page">
  <a:themeElements>
    <a:clrScheme name="KBR primary">
      <a:dk1>
        <a:srgbClr val="000000"/>
      </a:dk1>
      <a:lt1>
        <a:srgbClr val="FFFFFF"/>
      </a:lt1>
      <a:dk2>
        <a:srgbClr val="545454"/>
      </a:dk2>
      <a:lt2>
        <a:srgbClr val="BFBFBF"/>
      </a:lt2>
      <a:accent1>
        <a:srgbClr val="004987"/>
      </a:accent1>
      <a:accent2>
        <a:srgbClr val="00205C"/>
      </a:accent2>
      <a:accent3>
        <a:srgbClr val="FFDA00"/>
      </a:accent3>
      <a:accent4>
        <a:srgbClr val="00783F"/>
      </a:accent4>
      <a:accent5>
        <a:srgbClr val="A2C7E2"/>
      </a:accent5>
      <a:accent6>
        <a:srgbClr val="231F20"/>
      </a:accent6>
      <a:hlink>
        <a:srgbClr val="107E7D"/>
      </a:hlink>
      <a:folHlink>
        <a:srgbClr val="9519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C Master PowerPoint FINAL  -  Read-Only" id="{1025AF2D-CFB4-4F40-B028-A32924720AB8}" vid="{F09069D1-1849-41B8-A63C-2A7B94847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81E3A408B9F3439EDA67988DA9A033" ma:contentTypeVersion="22" ma:contentTypeDescription="Create a new document." ma:contentTypeScope="" ma:versionID="7266b225b06eaa4f62fc5faab1c62e8b">
  <xsd:schema xmlns:xsd="http://www.w3.org/2001/XMLSchema" xmlns:xs="http://www.w3.org/2001/XMLSchema" xmlns:p="http://schemas.microsoft.com/office/2006/metadata/properties" xmlns:ns1="http://schemas.microsoft.com/sharepoint/v3" xmlns:ns2="0e7d6aca-4151-4316-bcd4-acb756f55cc8" xmlns:ns3="bda2bfc9-9e62-4d8a-a581-b349c0d5e324" targetNamespace="http://schemas.microsoft.com/office/2006/metadata/properties" ma:root="true" ma:fieldsID="71b1f2415a3732734f2c1bcf02418ece" ns1:_="" ns2:_="" ns3:_="">
    <xsd:import namespace="http://schemas.microsoft.com/sharepoint/v3"/>
    <xsd:import namespace="0e7d6aca-4151-4316-bcd4-acb756f55cc8"/>
    <xsd:import namespace="bda2bfc9-9e62-4d8a-a581-b349c0d5e3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1:PublishingStartDate" minOccurs="0"/>
                <xsd:element ref="ns1:PublishingExpirationDate" minOccurs="0"/>
                <xsd:element ref="ns2:MediaServiceAutoKeyPoints" minOccurs="0"/>
                <xsd:element ref="ns2:MediaServiceKeyPoints" minOccurs="0"/>
                <xsd:element ref="ns2:_Flow_SignoffStatu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7d6aca-4151-4316-bcd4-acb756f55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37236683-59c3-43fd-bffa-9fe876639031" ma:termSetId="09814cd3-568e-fe90-9814-8d621ff8fb84" ma:anchorId="fba54fb3-c3e1-fe81-a776-ca4b69148c4d" ma:open="true" ma:isKeyword="false">
      <xsd:complexType>
        <xsd:sequence>
          <xsd:element ref="pc:Terms" minOccurs="0" maxOccurs="1"/>
        </xsd:sequence>
      </xsd:complex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a2bfc9-9e62-4d8a-a581-b349c0d5e32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1d435b8d-26d4-42fa-b5cb-1b6d8065035a}" ma:internalName="TaxCatchAll" ma:showField="CatchAllData" ma:web="bda2bfc9-9e62-4d8a-a581-b349c0d5e3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e7d6aca-4151-4316-bcd4-acb756f55cc8">
      <Terms xmlns="http://schemas.microsoft.com/office/infopath/2007/PartnerControls"/>
    </lcf76f155ced4ddcb4097134ff3c332f>
    <_ip_UnifiedCompliancePolicyProperties xmlns="http://schemas.microsoft.com/sharepoint/v3" xsi:nil="true"/>
    <PublishingExpirationDate xmlns="http://schemas.microsoft.com/sharepoint/v3" xsi:nil="true"/>
    <_Flow_SignoffStatus xmlns="0e7d6aca-4151-4316-bcd4-acb756f55cc8" xsi:nil="true"/>
    <PublishingStartDate xmlns="http://schemas.microsoft.com/sharepoint/v3" xsi:nil="true"/>
    <TaxCatchAll xmlns="bda2bfc9-9e62-4d8a-a581-b349c0d5e324" xsi:nil="true"/>
  </documentManagement>
</p:properties>
</file>

<file path=customXml/itemProps1.xml><?xml version="1.0" encoding="utf-8"?>
<ds:datastoreItem xmlns:ds="http://schemas.openxmlformats.org/officeDocument/2006/customXml" ds:itemID="{98D87410-9089-4654-9E73-BBB3D5B5C100}">
  <ds:schemaRefs>
    <ds:schemaRef ds:uri="http://schemas.microsoft.com/sharepoint/v3/contenttype/forms"/>
  </ds:schemaRefs>
</ds:datastoreItem>
</file>

<file path=customXml/itemProps2.xml><?xml version="1.0" encoding="utf-8"?>
<ds:datastoreItem xmlns:ds="http://schemas.openxmlformats.org/officeDocument/2006/customXml" ds:itemID="{6D0868CD-E1D8-472C-BF1D-42491B052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e7d6aca-4151-4316-bcd4-acb756f55cc8"/>
    <ds:schemaRef ds:uri="bda2bfc9-9e62-4d8a-a581-b349c0d5e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A3EEEF-FA4E-4E15-BFDC-2643F8C17B05}">
  <ds:schemaRefs>
    <ds:schemaRef ds:uri="http://schemas.microsoft.com/office/2006/metadata/properties"/>
    <ds:schemaRef ds:uri="http://schemas.microsoft.com/office/infopath/2007/PartnerControls"/>
    <ds:schemaRef ds:uri="http://schemas.microsoft.com/sharepoint/v3"/>
    <ds:schemaRef ds:uri="0e7d6aca-4151-4316-bcd4-acb756f55cc8"/>
    <ds:schemaRef ds:uri="bda2bfc9-9e62-4d8a-a581-b349c0d5e324"/>
  </ds:schemaRefs>
</ds:datastoreItem>
</file>

<file path=docProps/app.xml><?xml version="1.0" encoding="utf-8"?>
<Properties xmlns="http://schemas.openxmlformats.org/officeDocument/2006/extended-properties" xmlns:vt="http://schemas.openxmlformats.org/officeDocument/2006/docPropsVTypes">
  <Template>FNC Master PowerPoint June 2022</Template>
  <TotalTime>6350</TotalTime>
  <Words>1296</Words>
  <Application>Microsoft Macintosh PowerPoint</Application>
  <PresentationFormat>Widescreen</PresentationFormat>
  <Paragraphs>109</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ＭＳ Ｐゴシック</vt:lpstr>
      <vt:lpstr>Arial</vt:lpstr>
      <vt:lpstr>Calibri</vt:lpstr>
      <vt:lpstr>Frazer-Nash new logo theme - main text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Waring</dc:creator>
  <cp:lastModifiedBy>Paul Wheeler</cp:lastModifiedBy>
  <cp:revision>11</cp:revision>
  <dcterms:created xsi:type="dcterms:W3CDTF">2023-08-31T13:54:53Z</dcterms:created>
  <dcterms:modified xsi:type="dcterms:W3CDTF">2024-02-23T17:33:20Z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dd467b-6e1c-4a01-a8cf-4d5024698f72_Enabled">
    <vt:lpwstr>true</vt:lpwstr>
  </property>
  <property fmtid="{D5CDD505-2E9C-101B-9397-08002B2CF9AE}" pid="3" name="MSIP_Label_e3dd467b-6e1c-4a01-a8cf-4d5024698f72_SetDate">
    <vt:lpwstr>2022-05-03T15:22:33Z</vt:lpwstr>
  </property>
  <property fmtid="{D5CDD505-2E9C-101B-9397-08002B2CF9AE}" pid="4" name="MSIP_Label_e3dd467b-6e1c-4a01-a8cf-4d5024698f72_Method">
    <vt:lpwstr>Privileged</vt:lpwstr>
  </property>
  <property fmtid="{D5CDD505-2E9C-101B-9397-08002B2CF9AE}" pid="5" name="MSIP_Label_e3dd467b-6e1c-4a01-a8cf-4d5024698f72_Name">
    <vt:lpwstr>Business</vt:lpwstr>
  </property>
  <property fmtid="{D5CDD505-2E9C-101B-9397-08002B2CF9AE}" pid="6" name="MSIP_Label_e3dd467b-6e1c-4a01-a8cf-4d5024698f72_SiteId">
    <vt:lpwstr>d540db14-ce3e-4d18-adfb-75a65e88f7d7</vt:lpwstr>
  </property>
  <property fmtid="{D5CDD505-2E9C-101B-9397-08002B2CF9AE}" pid="7" name="MSIP_Label_e3dd467b-6e1c-4a01-a8cf-4d5024698f72_ActionId">
    <vt:lpwstr>3f3f8c37-8b5b-412b-a7e1-9fd24b0b3043</vt:lpwstr>
  </property>
  <property fmtid="{D5CDD505-2E9C-101B-9397-08002B2CF9AE}" pid="8" name="MSIP_Label_e3dd467b-6e1c-4a01-a8cf-4d5024698f72_ContentBits">
    <vt:lpwstr>0</vt:lpwstr>
  </property>
  <property fmtid="{D5CDD505-2E9C-101B-9397-08002B2CF9AE}" pid="9" name="ContentTypeId">
    <vt:lpwstr>0x0101008681E3A408B9F3439EDA67988DA9A033</vt:lpwstr>
  </property>
</Properties>
</file>