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146849877" r:id="rId3"/>
    <p:sldId id="2146849876" r:id="rId4"/>
    <p:sldId id="2146849882" r:id="rId5"/>
    <p:sldId id="2146849883" r:id="rId6"/>
    <p:sldId id="2146849884" r:id="rId7"/>
    <p:sldId id="2146849886" r:id="rId8"/>
    <p:sldId id="2146849885" r:id="rId9"/>
    <p:sldId id="2146849881" r:id="rId10"/>
    <p:sldId id="2146849889" r:id="rId11"/>
    <p:sldId id="260" r:id="rId12"/>
    <p:sldId id="278" r:id="rId13"/>
  </p:sldIdLst>
  <p:sldSz cx="9144000" cy="5143500" type="screen16x9"/>
  <p:notesSz cx="6858000" cy="9144000"/>
  <p:embeddedFontLst>
    <p:embeddedFont>
      <p:font typeface="Barlow" pitchFamily="2" charset="77"/>
      <p:regular r:id="rId15"/>
      <p:bold r:id="rId16"/>
      <p:italic r:id="rId17"/>
      <p:boldItalic r:id="rId18"/>
    </p:embeddedFont>
    <p:embeddedFont>
      <p:font typeface="Barlow Medium" panose="020F050202020403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hm3SpI67FMA15RemkfyQ6vL0tb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4AFE59-E84E-45E9-878B-DD9E8F12CD76}">
  <a:tblStyle styleId="{D74AFE59-E84E-45E9-878B-DD9E8F12CD7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8FA"/>
          </a:solidFill>
        </a:fill>
      </a:tcStyle>
    </a:wholeTbl>
    <a:band1H>
      <a:tcTxStyle b="off" i="off"/>
      <a:tcStyle>
        <a:tcBdr/>
        <a:fill>
          <a:solidFill>
            <a:srgbClr val="CBCEF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CEF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6"/>
  </p:normalViewPr>
  <p:slideViewPr>
    <p:cSldViewPr snapToGrid="0">
      <p:cViewPr varScale="1">
        <p:scale>
          <a:sx n="152" d="100"/>
          <a:sy n="152" d="100"/>
        </p:scale>
        <p:origin x="58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73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97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>
            <a:spLocks noGrp="1"/>
          </p:cNvSpPr>
          <p:nvPr>
            <p:ph type="pic" idx="2"/>
          </p:nvPr>
        </p:nvSpPr>
        <p:spPr>
          <a:xfrm>
            <a:off x="3996000" y="-2"/>
            <a:ext cx="5148000" cy="51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" name="Google Shape;12;p29"/>
          <p:cNvSpPr txBox="1">
            <a:spLocks noGrp="1"/>
          </p:cNvSpPr>
          <p:nvPr>
            <p:ph type="ctrTitle"/>
          </p:nvPr>
        </p:nvSpPr>
        <p:spPr>
          <a:xfrm>
            <a:off x="415977" y="1778400"/>
            <a:ext cx="33450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50"/>
              <a:buFont typeface="Barlow"/>
              <a:buNone/>
              <a:defRPr sz="32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52" y="399583"/>
            <a:ext cx="983088" cy="76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Picture">
  <p:cSld name="Title and Content with Pictur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4621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body" idx="1"/>
          </p:nvPr>
        </p:nvSpPr>
        <p:spPr>
          <a:xfrm>
            <a:off x="403181" y="1115708"/>
            <a:ext cx="37164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6" name="Google Shape;116;p44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4"/>
          <p:cNvSpPr>
            <a:spLocks noGrp="1"/>
          </p:cNvSpPr>
          <p:nvPr>
            <p:ph type="pic" idx="2"/>
          </p:nvPr>
        </p:nvSpPr>
        <p:spPr>
          <a:xfrm>
            <a:off x="5024438" y="0"/>
            <a:ext cx="4119600" cy="472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 with Picture">
  <p:cSld name="6_Title and Content with Pictur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5"/>
          <p:cNvSpPr/>
          <p:nvPr/>
        </p:nvSpPr>
        <p:spPr>
          <a:xfrm>
            <a:off x="1" y="0"/>
            <a:ext cx="2583300" cy="65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5"/>
          <p:cNvSpPr>
            <a:spLocks noGrp="1"/>
          </p:cNvSpPr>
          <p:nvPr>
            <p:ph type="pic" idx="2"/>
          </p:nvPr>
        </p:nvSpPr>
        <p:spPr>
          <a:xfrm>
            <a:off x="-1" y="0"/>
            <a:ext cx="4511400" cy="514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1" name="Google Shape;121;p45"/>
          <p:cNvSpPr txBox="1">
            <a:spLocks noGrp="1"/>
          </p:cNvSpPr>
          <p:nvPr>
            <p:ph type="title"/>
          </p:nvPr>
        </p:nvSpPr>
        <p:spPr>
          <a:xfrm>
            <a:off x="4444985" y="460673"/>
            <a:ext cx="4522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body" idx="1"/>
          </p:nvPr>
        </p:nvSpPr>
        <p:spPr>
          <a:xfrm>
            <a:off x="4444984" y="1115708"/>
            <a:ext cx="37164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/>
          <p:nvPr/>
        </p:nvSpPr>
        <p:spPr>
          <a:xfrm>
            <a:off x="403182" y="285075"/>
            <a:ext cx="21801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5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17334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5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26" name="Google Shape;126;p45"/>
          <p:cNvSpPr/>
          <p:nvPr/>
        </p:nvSpPr>
        <p:spPr>
          <a:xfrm rot="5400000">
            <a:off x="7852024" y="3857875"/>
            <a:ext cx="1291976" cy="1291976"/>
          </a:xfrm>
          <a:custGeom>
            <a:avLst/>
            <a:gdLst/>
            <a:ahLst/>
            <a:cxnLst/>
            <a:rect l="l" t="t" r="r" b="b"/>
            <a:pathLst>
              <a:path w="1291976" h="1291976" extrusionOk="0">
                <a:moveTo>
                  <a:pt x="0" y="644401"/>
                </a:moveTo>
                <a:lnTo>
                  <a:pt x="0" y="0"/>
                </a:lnTo>
                <a:lnTo>
                  <a:pt x="647576" y="0"/>
                </a:lnTo>
                <a:lnTo>
                  <a:pt x="1291975" y="0"/>
                </a:lnTo>
                <a:lnTo>
                  <a:pt x="1291976" y="0"/>
                </a:lnTo>
                <a:lnTo>
                  <a:pt x="1291976" y="1291976"/>
                </a:lnTo>
                <a:lnTo>
                  <a:pt x="647576" y="1291976"/>
                </a:lnTo>
                <a:lnTo>
                  <a:pt x="647576" y="6444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6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83154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body" idx="1"/>
          </p:nvPr>
        </p:nvSpPr>
        <p:spPr>
          <a:xfrm>
            <a:off x="403180" y="1115708"/>
            <a:ext cx="83154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2" name="Google Shape;132;p46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ue Panel">
  <p:cSld name="Title and Blue Panel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7"/>
          <p:cNvSpPr/>
          <p:nvPr/>
        </p:nvSpPr>
        <p:spPr>
          <a:xfrm>
            <a:off x="3996000" y="0"/>
            <a:ext cx="5148000" cy="5148000"/>
          </a:xfrm>
          <a:custGeom>
            <a:avLst/>
            <a:gdLst/>
            <a:ahLst/>
            <a:cxnLst/>
            <a:rect l="l" t="t" r="r" b="b"/>
            <a:pathLst>
              <a:path w="5148000" h="5148000" extrusionOk="0">
                <a:moveTo>
                  <a:pt x="1933200" y="0"/>
                </a:moveTo>
                <a:lnTo>
                  <a:pt x="5148000" y="0"/>
                </a:lnTo>
                <a:lnTo>
                  <a:pt x="5148000" y="4499100"/>
                </a:lnTo>
                <a:lnTo>
                  <a:pt x="3214800" y="4499100"/>
                </a:lnTo>
                <a:lnTo>
                  <a:pt x="3214800" y="5148000"/>
                </a:lnTo>
                <a:lnTo>
                  <a:pt x="0" y="5148000"/>
                </a:lnTo>
                <a:lnTo>
                  <a:pt x="0" y="644400"/>
                </a:lnTo>
                <a:lnTo>
                  <a:pt x="1933200" y="644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34281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8" name="Google Shape;138;p47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500"/>
              <a:buFont typeface="Barl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4" name="Google Shape;144;p48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9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9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51" name="Google Shape;151;p49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0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0"/>
          <p:cNvSpPr txBox="1">
            <a:spLocks noGrp="1"/>
          </p:cNvSpPr>
          <p:nvPr>
            <p:ph type="body" idx="1"/>
          </p:nvPr>
        </p:nvSpPr>
        <p:spPr>
          <a:xfrm>
            <a:off x="629842" y="1098327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50"/>
          <p:cNvSpPr txBox="1">
            <a:spLocks noGrp="1"/>
          </p:cNvSpPr>
          <p:nvPr>
            <p:ph type="body" idx="2"/>
          </p:nvPr>
        </p:nvSpPr>
        <p:spPr>
          <a:xfrm>
            <a:off x="629842" y="1716261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0"/>
          <p:cNvSpPr txBox="1">
            <a:spLocks noGrp="1"/>
          </p:cNvSpPr>
          <p:nvPr>
            <p:ph type="body" idx="3"/>
          </p:nvPr>
        </p:nvSpPr>
        <p:spPr>
          <a:xfrm>
            <a:off x="4629150" y="1098327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7" name="Google Shape;157;p50"/>
          <p:cNvSpPr txBox="1">
            <a:spLocks noGrp="1"/>
          </p:cNvSpPr>
          <p:nvPr>
            <p:ph type="body" idx="4"/>
          </p:nvPr>
        </p:nvSpPr>
        <p:spPr>
          <a:xfrm>
            <a:off x="4629150" y="1716261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0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0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60" name="Google Shape;160;p50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e content 2 column">
  <p:cSld name="More content 2 colum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1"/>
          <p:cNvSpPr/>
          <p:nvPr/>
        </p:nvSpPr>
        <p:spPr>
          <a:xfrm>
            <a:off x="0" y="5055459"/>
            <a:ext cx="9144000" cy="87868"/>
          </a:xfrm>
          <a:custGeom>
            <a:avLst/>
            <a:gdLst/>
            <a:ahLst/>
            <a:cxnLst/>
            <a:rect l="l" t="t" r="r" b="b"/>
            <a:pathLst>
              <a:path w="9144000" h="234315" extrusionOk="0">
                <a:moveTo>
                  <a:pt x="0" y="233997"/>
                </a:moveTo>
                <a:lnTo>
                  <a:pt x="9144000" y="233997"/>
                </a:lnTo>
                <a:lnTo>
                  <a:pt x="9144000" y="0"/>
                </a:lnTo>
                <a:lnTo>
                  <a:pt x="0" y="0"/>
                </a:lnTo>
                <a:lnTo>
                  <a:pt x="0" y="233997"/>
                </a:lnTo>
                <a:close/>
              </a:path>
            </a:pathLst>
          </a:custGeom>
          <a:solidFill>
            <a:srgbClr val="E404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1"/>
          <p:cNvSpPr/>
          <p:nvPr/>
        </p:nvSpPr>
        <p:spPr>
          <a:xfrm>
            <a:off x="0" y="4914900"/>
            <a:ext cx="9144000" cy="150270"/>
          </a:xfrm>
          <a:custGeom>
            <a:avLst/>
            <a:gdLst/>
            <a:ahLst/>
            <a:cxnLst/>
            <a:rect l="l" t="t" r="r" b="b"/>
            <a:pathLst>
              <a:path w="9144000" h="639445" extrusionOk="0">
                <a:moveTo>
                  <a:pt x="0" y="639000"/>
                </a:moveTo>
                <a:lnTo>
                  <a:pt x="9144000" y="639000"/>
                </a:lnTo>
                <a:lnTo>
                  <a:pt x="9144000" y="0"/>
                </a:lnTo>
                <a:lnTo>
                  <a:pt x="0" y="0"/>
                </a:lnTo>
                <a:lnTo>
                  <a:pt x="0" y="639000"/>
                </a:lnTo>
                <a:close/>
              </a:path>
            </a:pathLst>
          </a:custGeom>
          <a:solidFill>
            <a:srgbClr val="7EBC5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1"/>
          <p:cNvSpPr txBox="1">
            <a:spLocks noGrp="1"/>
          </p:cNvSpPr>
          <p:nvPr>
            <p:ph type="body" idx="1"/>
          </p:nvPr>
        </p:nvSpPr>
        <p:spPr>
          <a:xfrm>
            <a:off x="540001" y="627534"/>
            <a:ext cx="80580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  <a:defRPr sz="2800" b="0" i="0" u="none" strike="noStrike" cap="none">
                <a:solidFill>
                  <a:srgbClr val="E2002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1"/>
          <p:cNvSpPr txBox="1">
            <a:spLocks noGrp="1"/>
          </p:cNvSpPr>
          <p:nvPr>
            <p:ph type="body" idx="2"/>
          </p:nvPr>
        </p:nvSpPr>
        <p:spPr>
          <a:xfrm>
            <a:off x="4860032" y="1599642"/>
            <a:ext cx="36723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A3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3C4B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body" idx="3"/>
          </p:nvPr>
        </p:nvSpPr>
        <p:spPr>
          <a:xfrm>
            <a:off x="539552" y="1599642"/>
            <a:ext cx="3672300" cy="31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A3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3C4B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body" idx="4"/>
          </p:nvPr>
        </p:nvSpPr>
        <p:spPr>
          <a:xfrm>
            <a:off x="539750" y="1167594"/>
            <a:ext cx="36720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  <a:defRPr sz="2400" b="0" i="0" u="none" strike="noStrike" cap="none">
                <a:solidFill>
                  <a:srgbClr val="3C4B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body" idx="5"/>
          </p:nvPr>
        </p:nvSpPr>
        <p:spPr>
          <a:xfrm>
            <a:off x="4860032" y="1167594"/>
            <a:ext cx="36720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00"/>
              <a:buNone/>
              <a:defRPr sz="2400" b="0" i="0" u="none" strike="noStrike" cap="none">
                <a:solidFill>
                  <a:srgbClr val="3C4B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5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51"/>
          <p:cNvSpPr/>
          <p:nvPr/>
        </p:nvSpPr>
        <p:spPr>
          <a:xfrm>
            <a:off x="0" y="0"/>
            <a:ext cx="9144000" cy="263462"/>
          </a:xfrm>
          <a:custGeom>
            <a:avLst/>
            <a:gdLst/>
            <a:ahLst/>
            <a:cxnLst/>
            <a:rect l="l" t="t" r="r" b="b"/>
            <a:pathLst>
              <a:path w="9144000" h="585470" extrusionOk="0">
                <a:moveTo>
                  <a:pt x="0" y="585000"/>
                </a:moveTo>
                <a:lnTo>
                  <a:pt x="9144000" y="585000"/>
                </a:lnTo>
                <a:lnTo>
                  <a:pt x="9144000" y="0"/>
                </a:lnTo>
                <a:lnTo>
                  <a:pt x="0" y="0"/>
                </a:lnTo>
                <a:lnTo>
                  <a:pt x="0" y="585000"/>
                </a:lnTo>
                <a:close/>
              </a:path>
            </a:pathLst>
          </a:custGeom>
          <a:solidFill>
            <a:srgbClr val="B0CA5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8" name="Google Shape;18;p30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21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403180" y="1115708"/>
            <a:ext cx="83154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2"/>
          <p:cNvSpPr/>
          <p:nvPr/>
        </p:nvSpPr>
        <p:spPr>
          <a:xfrm>
            <a:off x="0" y="4499100"/>
            <a:ext cx="3220200" cy="64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26454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  <p:sp>
        <p:nvSpPr>
          <p:cNvPr id="29" name="Google Shape;29;p32"/>
          <p:cNvSpPr/>
          <p:nvPr/>
        </p:nvSpPr>
        <p:spPr>
          <a:xfrm rot="5400000">
            <a:off x="7855200" y="0"/>
            <a:ext cx="1288800" cy="1288800"/>
          </a:xfrm>
          <a:custGeom>
            <a:avLst/>
            <a:gdLst/>
            <a:ahLst/>
            <a:cxnLst/>
            <a:rect l="l" t="t" r="r" b="b"/>
            <a:pathLst>
              <a:path w="1288800" h="1288800" extrusionOk="0">
                <a:moveTo>
                  <a:pt x="0" y="1288800"/>
                </a:moveTo>
                <a:lnTo>
                  <a:pt x="0" y="644400"/>
                </a:lnTo>
                <a:lnTo>
                  <a:pt x="0" y="0"/>
                </a:lnTo>
                <a:lnTo>
                  <a:pt x="644400" y="0"/>
                </a:lnTo>
                <a:lnTo>
                  <a:pt x="1288800" y="0"/>
                </a:lnTo>
                <a:lnTo>
                  <a:pt x="1288800" y="644400"/>
                </a:lnTo>
                <a:lnTo>
                  <a:pt x="644400" y="644400"/>
                </a:lnTo>
                <a:lnTo>
                  <a:pt x="644400" y="12888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>
            <a:spLocks noGrp="1"/>
          </p:cNvSpPr>
          <p:nvPr>
            <p:ph type="pic" idx="2"/>
          </p:nvPr>
        </p:nvSpPr>
        <p:spPr>
          <a:xfrm>
            <a:off x="3996000" y="-2"/>
            <a:ext cx="5148000" cy="514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2" name="Google Shape;32;p33"/>
          <p:cNvSpPr txBox="1">
            <a:spLocks noGrp="1"/>
          </p:cNvSpPr>
          <p:nvPr>
            <p:ph type="ctrTitle"/>
          </p:nvPr>
        </p:nvSpPr>
        <p:spPr>
          <a:xfrm>
            <a:off x="415977" y="1778400"/>
            <a:ext cx="3345000" cy="1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50"/>
              <a:buFont typeface="Barlow"/>
              <a:buNone/>
              <a:defRPr sz="32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52" y="399583"/>
            <a:ext cx="983088" cy="76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>
  <p:cSld name="Intro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9"/>
          <p:cNvSpPr/>
          <p:nvPr/>
        </p:nvSpPr>
        <p:spPr>
          <a:xfrm>
            <a:off x="0" y="1933294"/>
            <a:ext cx="3862800" cy="3222000"/>
          </a:xfrm>
          <a:custGeom>
            <a:avLst/>
            <a:gdLst/>
            <a:ahLst/>
            <a:cxnLst/>
            <a:rect l="l" t="t" r="r" b="b"/>
            <a:pathLst>
              <a:path w="3862800" h="3222000" extrusionOk="0">
                <a:moveTo>
                  <a:pt x="0" y="0"/>
                </a:moveTo>
                <a:lnTo>
                  <a:pt x="2577600" y="0"/>
                </a:lnTo>
                <a:lnTo>
                  <a:pt x="3862800" y="0"/>
                </a:lnTo>
                <a:lnTo>
                  <a:pt x="3862800" y="1933200"/>
                </a:lnTo>
                <a:lnTo>
                  <a:pt x="2577600" y="1933200"/>
                </a:lnTo>
                <a:lnTo>
                  <a:pt x="2577600" y="2577600"/>
                </a:lnTo>
                <a:lnTo>
                  <a:pt x="3222000" y="2577600"/>
                </a:lnTo>
                <a:lnTo>
                  <a:pt x="3222000" y="3222000"/>
                </a:lnTo>
                <a:lnTo>
                  <a:pt x="2577600" y="3222000"/>
                </a:lnTo>
                <a:lnTo>
                  <a:pt x="0" y="3222000"/>
                </a:lnTo>
                <a:lnTo>
                  <a:pt x="0" y="3222000"/>
                </a:lnTo>
                <a:lnTo>
                  <a:pt x="0" y="2577600"/>
                </a:lnTo>
                <a:lnTo>
                  <a:pt x="0" y="2577600"/>
                </a:lnTo>
                <a:lnTo>
                  <a:pt x="0" y="1933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403182" y="460673"/>
            <a:ext cx="3257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>
            <a:off x="403181" y="2221790"/>
            <a:ext cx="2868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None/>
              <a:defRPr sz="1100" b="0" i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2641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  <p:sp>
        <p:nvSpPr>
          <p:cNvPr id="77" name="Google Shape;77;p39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9"/>
          <p:cNvSpPr/>
          <p:nvPr/>
        </p:nvSpPr>
        <p:spPr>
          <a:xfrm>
            <a:off x="7855200" y="0"/>
            <a:ext cx="1288800" cy="64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9"/>
          <p:cNvSpPr txBox="1">
            <a:spLocks noGrp="1"/>
          </p:cNvSpPr>
          <p:nvPr>
            <p:ph type="body" idx="2"/>
          </p:nvPr>
        </p:nvSpPr>
        <p:spPr>
          <a:xfrm>
            <a:off x="4572000" y="912199"/>
            <a:ext cx="41688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None/>
              <a:defRPr sz="95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 with Picture">
  <p:cSld name="2_Title and Content with Pictur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4621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>
            <a:off x="403181" y="1115708"/>
            <a:ext cx="37164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5" name="Google Shape;85;p40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0"/>
          <p:cNvSpPr/>
          <p:nvPr/>
        </p:nvSpPr>
        <p:spPr>
          <a:xfrm>
            <a:off x="7860448" y="3854700"/>
            <a:ext cx="1283552" cy="1288800"/>
          </a:xfrm>
          <a:custGeom>
            <a:avLst/>
            <a:gdLst/>
            <a:ahLst/>
            <a:cxnLst/>
            <a:rect l="l" t="t" r="r" b="b"/>
            <a:pathLst>
              <a:path w="1283552" h="1288800" extrusionOk="0">
                <a:moveTo>
                  <a:pt x="644400" y="0"/>
                </a:moveTo>
                <a:lnTo>
                  <a:pt x="1283552" y="0"/>
                </a:lnTo>
                <a:lnTo>
                  <a:pt x="1283552" y="1288800"/>
                </a:lnTo>
                <a:lnTo>
                  <a:pt x="0" y="1288800"/>
                </a:lnTo>
                <a:lnTo>
                  <a:pt x="0" y="644400"/>
                </a:lnTo>
                <a:lnTo>
                  <a:pt x="644400" y="644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0"/>
          <p:cNvSpPr>
            <a:spLocks noGrp="1"/>
          </p:cNvSpPr>
          <p:nvPr>
            <p:ph type="pic" idx="2"/>
          </p:nvPr>
        </p:nvSpPr>
        <p:spPr>
          <a:xfrm>
            <a:off x="5024438" y="0"/>
            <a:ext cx="4119600" cy="449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 with Picture">
  <p:cSld name="3_Title and Content with Pictur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1"/>
          <p:cNvSpPr/>
          <p:nvPr/>
        </p:nvSpPr>
        <p:spPr>
          <a:xfrm>
            <a:off x="1" y="-1"/>
            <a:ext cx="8489439" cy="5143502"/>
          </a:xfrm>
          <a:custGeom>
            <a:avLst/>
            <a:gdLst/>
            <a:ahLst/>
            <a:cxnLst/>
            <a:rect l="l" t="t" r="r" b="b"/>
            <a:pathLst>
              <a:path w="8489439" h="5143502" extrusionOk="0">
                <a:moveTo>
                  <a:pt x="5155198" y="0"/>
                </a:moveTo>
                <a:lnTo>
                  <a:pt x="7855195" y="0"/>
                </a:lnTo>
                <a:lnTo>
                  <a:pt x="7855195" y="591870"/>
                </a:lnTo>
                <a:lnTo>
                  <a:pt x="8489439" y="591870"/>
                </a:lnTo>
                <a:lnTo>
                  <a:pt x="8489439" y="4485250"/>
                </a:lnTo>
                <a:lnTo>
                  <a:pt x="5923279" y="4485250"/>
                </a:lnTo>
                <a:lnTo>
                  <a:pt x="5923279" y="5143502"/>
                </a:lnTo>
                <a:lnTo>
                  <a:pt x="5029199" y="5143502"/>
                </a:lnTo>
                <a:lnTo>
                  <a:pt x="5029199" y="5138580"/>
                </a:lnTo>
                <a:lnTo>
                  <a:pt x="3866400" y="5138580"/>
                </a:lnTo>
                <a:lnTo>
                  <a:pt x="3866400" y="4485250"/>
                </a:lnTo>
                <a:lnTo>
                  <a:pt x="0" y="4485250"/>
                </a:lnTo>
                <a:lnTo>
                  <a:pt x="0" y="4263108"/>
                </a:lnTo>
                <a:lnTo>
                  <a:pt x="0" y="1289859"/>
                </a:lnTo>
                <a:lnTo>
                  <a:pt x="4522360" y="1289859"/>
                </a:lnTo>
                <a:lnTo>
                  <a:pt x="4522360" y="638448"/>
                </a:lnTo>
                <a:lnTo>
                  <a:pt x="5155198" y="6384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1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2" name="Google Shape;92;p41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1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4097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body" idx="1"/>
          </p:nvPr>
        </p:nvSpPr>
        <p:spPr>
          <a:xfrm>
            <a:off x="403181" y="1509247"/>
            <a:ext cx="74910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 with Picture">
  <p:cSld name="5_Title and Content with Pictur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>
            <a:off x="403181" y="1115708"/>
            <a:ext cx="37164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0" name="Google Shape;100;p42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2"/>
          <p:cNvSpPr>
            <a:spLocks noGrp="1"/>
          </p:cNvSpPr>
          <p:nvPr>
            <p:ph type="pic" idx="2"/>
          </p:nvPr>
        </p:nvSpPr>
        <p:spPr>
          <a:xfrm>
            <a:off x="4377920" y="0"/>
            <a:ext cx="47661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 with Picture">
  <p:cSld name="4_Title and Content with Pictur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3"/>
          <p:cNvSpPr/>
          <p:nvPr/>
        </p:nvSpPr>
        <p:spPr>
          <a:xfrm rot="5400000">
            <a:off x="648588" y="-653089"/>
            <a:ext cx="5148000" cy="6445175"/>
          </a:xfrm>
          <a:custGeom>
            <a:avLst/>
            <a:gdLst/>
            <a:ahLst/>
            <a:cxnLst/>
            <a:rect l="l" t="t" r="r" b="b"/>
            <a:pathLst>
              <a:path w="5148000" h="6445175" extrusionOk="0">
                <a:moveTo>
                  <a:pt x="0" y="6445175"/>
                </a:moveTo>
                <a:lnTo>
                  <a:pt x="0" y="6445174"/>
                </a:lnTo>
                <a:lnTo>
                  <a:pt x="0" y="5148001"/>
                </a:lnTo>
                <a:lnTo>
                  <a:pt x="0" y="5148000"/>
                </a:lnTo>
                <a:lnTo>
                  <a:pt x="0" y="3036727"/>
                </a:lnTo>
                <a:lnTo>
                  <a:pt x="0" y="1941574"/>
                </a:lnTo>
                <a:lnTo>
                  <a:pt x="0" y="1739553"/>
                </a:lnTo>
                <a:lnTo>
                  <a:pt x="0" y="644400"/>
                </a:lnTo>
                <a:lnTo>
                  <a:pt x="1933200" y="644400"/>
                </a:lnTo>
                <a:lnTo>
                  <a:pt x="1933200" y="0"/>
                </a:lnTo>
                <a:lnTo>
                  <a:pt x="4503600" y="0"/>
                </a:lnTo>
                <a:lnTo>
                  <a:pt x="4503600" y="631143"/>
                </a:lnTo>
                <a:lnTo>
                  <a:pt x="4503600" y="639152"/>
                </a:lnTo>
                <a:lnTo>
                  <a:pt x="4503600" y="1270295"/>
                </a:lnTo>
                <a:lnTo>
                  <a:pt x="5148000" y="1270295"/>
                </a:lnTo>
                <a:lnTo>
                  <a:pt x="5148000" y="1297174"/>
                </a:lnTo>
                <a:lnTo>
                  <a:pt x="5148000" y="2392327"/>
                </a:lnTo>
                <a:lnTo>
                  <a:pt x="5148000" y="4499100"/>
                </a:lnTo>
                <a:lnTo>
                  <a:pt x="5148000" y="5148001"/>
                </a:lnTo>
                <a:lnTo>
                  <a:pt x="5148000" y="5796274"/>
                </a:lnTo>
                <a:lnTo>
                  <a:pt x="5148000" y="6445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3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46212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body" idx="1"/>
          </p:nvPr>
        </p:nvSpPr>
        <p:spPr>
          <a:xfrm>
            <a:off x="403181" y="1115708"/>
            <a:ext cx="3716400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TR"/>
              <a:buChar char="■"/>
              <a:defRPr sz="1100" b="0" i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3"/>
          <p:cNvSpPr txBox="1">
            <a:spLocks noGrp="1"/>
          </p:cNvSpPr>
          <p:nvPr>
            <p:ph type="ftr" idx="11"/>
          </p:nvPr>
        </p:nvSpPr>
        <p:spPr>
          <a:xfrm>
            <a:off x="574675" y="4729559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sldNum" idx="12"/>
          </p:nvPr>
        </p:nvSpPr>
        <p:spPr>
          <a:xfrm>
            <a:off x="3175" y="4729559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/>
          </a:p>
        </p:txBody>
      </p:sp>
      <p:sp>
        <p:nvSpPr>
          <p:cNvPr id="108" name="Google Shape;108;p43"/>
          <p:cNvSpPr txBox="1"/>
          <p:nvPr/>
        </p:nvSpPr>
        <p:spPr>
          <a:xfrm>
            <a:off x="403181" y="285075"/>
            <a:ext cx="2370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</a:pPr>
            <a:r>
              <a:rPr lang="en-GB" sz="78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Infrastructure and Projects Authority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3"/>
          <p:cNvSpPr/>
          <p:nvPr/>
        </p:nvSpPr>
        <p:spPr>
          <a:xfrm rot="-5400000">
            <a:off x="7857824" y="-2624"/>
            <a:ext cx="1283552" cy="1288800"/>
          </a:xfrm>
          <a:custGeom>
            <a:avLst/>
            <a:gdLst/>
            <a:ahLst/>
            <a:cxnLst/>
            <a:rect l="l" t="t" r="r" b="b"/>
            <a:pathLst>
              <a:path w="1283552" h="1288800" extrusionOk="0">
                <a:moveTo>
                  <a:pt x="644400" y="0"/>
                </a:moveTo>
                <a:lnTo>
                  <a:pt x="1283552" y="0"/>
                </a:lnTo>
                <a:lnTo>
                  <a:pt x="1283552" y="1288800"/>
                </a:lnTo>
                <a:lnTo>
                  <a:pt x="0" y="1288800"/>
                </a:lnTo>
                <a:lnTo>
                  <a:pt x="0" y="644400"/>
                </a:lnTo>
                <a:lnTo>
                  <a:pt x="644400" y="644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3"/>
          <p:cNvSpPr/>
          <p:nvPr/>
        </p:nvSpPr>
        <p:spPr>
          <a:xfrm>
            <a:off x="7852024" y="4509375"/>
            <a:ext cx="1292100" cy="64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886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"/>
              <a:buNone/>
              <a:defRPr sz="280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403181" y="1143751"/>
            <a:ext cx="7886700" cy="13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35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ftr" idx="11"/>
          </p:nvPr>
        </p:nvSpPr>
        <p:spPr>
          <a:xfrm>
            <a:off x="571500" y="4732734"/>
            <a:ext cx="30861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80" b="0" i="0" u="none" strike="noStrike" cap="none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sldNum" idx="12"/>
          </p:nvPr>
        </p:nvSpPr>
        <p:spPr>
          <a:xfrm>
            <a:off x="0" y="4732734"/>
            <a:ext cx="526500" cy="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"/>
              <a:buFont typeface="Arial"/>
              <a:buNone/>
              <a:defRPr sz="780" b="1" i="0" u="none" strike="noStrike" cap="none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|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3.svg"/><Relationship Id="rId26" Type="http://schemas.openxmlformats.org/officeDocument/2006/relationships/image" Target="../media/image61.svg"/><Relationship Id="rId3" Type="http://schemas.openxmlformats.org/officeDocument/2006/relationships/image" Target="../media/image40.png"/><Relationship Id="rId21" Type="http://schemas.openxmlformats.org/officeDocument/2006/relationships/image" Target="../media/image56.png"/><Relationship Id="rId34" Type="http://schemas.openxmlformats.org/officeDocument/2006/relationships/image" Target="../media/image69.sv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svg"/><Relationship Id="rId20" Type="http://schemas.openxmlformats.org/officeDocument/2006/relationships/image" Target="../media/image55.sv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24" Type="http://schemas.openxmlformats.org/officeDocument/2006/relationships/image" Target="../media/image59.svg"/><Relationship Id="rId32" Type="http://schemas.openxmlformats.org/officeDocument/2006/relationships/image" Target="../media/image67.svg"/><Relationship Id="rId5" Type="http://schemas.openxmlformats.org/officeDocument/2006/relationships/image" Target="../media/image42.png"/><Relationship Id="rId15" Type="http://schemas.openxmlformats.org/officeDocument/2006/relationships/image" Target="../media/image11.png"/><Relationship Id="rId23" Type="http://schemas.openxmlformats.org/officeDocument/2006/relationships/image" Target="../media/image58.png"/><Relationship Id="rId28" Type="http://schemas.openxmlformats.org/officeDocument/2006/relationships/image" Target="../media/image63.svg"/><Relationship Id="rId10" Type="http://schemas.openxmlformats.org/officeDocument/2006/relationships/image" Target="../media/image47.sv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7.svg"/><Relationship Id="rId27" Type="http://schemas.openxmlformats.org/officeDocument/2006/relationships/image" Target="../media/image62.png"/><Relationship Id="rId30" Type="http://schemas.openxmlformats.org/officeDocument/2006/relationships/image" Target="../media/image65.svg"/><Relationship Id="rId8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s/photo/9917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6.png"/><Relationship Id="rId3" Type="http://schemas.openxmlformats.org/officeDocument/2006/relationships/hyperlink" Target="https://www.pngall.com/lawyer-png/download/50962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35.svg"/><Relationship Id="rId2" Type="http://schemas.openxmlformats.org/officeDocument/2006/relationships/image" Target="../media/image31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image" Target="../media/image24.sv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6000" y="-1"/>
            <a:ext cx="5148000" cy="5148000"/>
          </a:xfrm>
          <a:custGeom>
            <a:avLst/>
            <a:gdLst/>
            <a:ahLst/>
            <a:cxnLst/>
            <a:rect l="l" t="t" r="r" b="b"/>
            <a:pathLst>
              <a:path w="5148000" h="5148000" extrusionOk="0">
                <a:moveTo>
                  <a:pt x="1288800" y="0"/>
                </a:moveTo>
                <a:lnTo>
                  <a:pt x="3859199" y="0"/>
                </a:lnTo>
                <a:lnTo>
                  <a:pt x="3859199" y="644402"/>
                </a:lnTo>
                <a:lnTo>
                  <a:pt x="5148000" y="644402"/>
                </a:lnTo>
                <a:lnTo>
                  <a:pt x="5148000" y="4499101"/>
                </a:lnTo>
                <a:lnTo>
                  <a:pt x="4503599" y="4499101"/>
                </a:lnTo>
                <a:lnTo>
                  <a:pt x="4503599" y="5148000"/>
                </a:lnTo>
                <a:lnTo>
                  <a:pt x="0" y="5148000"/>
                </a:lnTo>
                <a:lnTo>
                  <a:pt x="0" y="644402"/>
                </a:lnTo>
                <a:lnTo>
                  <a:pt x="1288800" y="6444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pic>
      <p:sp>
        <p:nvSpPr>
          <p:cNvPr id="175" name="Google Shape;175;p1"/>
          <p:cNvSpPr txBox="1">
            <a:spLocks noGrp="1"/>
          </p:cNvSpPr>
          <p:nvPr>
            <p:ph type="ctrTitle"/>
          </p:nvPr>
        </p:nvSpPr>
        <p:spPr>
          <a:xfrm>
            <a:off x="355015" y="1537050"/>
            <a:ext cx="3546600" cy="1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</a:pPr>
            <a:r>
              <a:rPr lang="en-GB" sz="2800" dirty="0"/>
              <a:t>Building a new culture -  </a:t>
            </a:r>
            <a:r>
              <a:rPr lang="en-GB" sz="1800" dirty="0"/>
              <a:t>Enhancing collaboration and trust between the Government and the private sector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r>
              <a:rPr lang="en-GB" sz="1800" dirty="0"/>
              <a:t>Sara Humber </a:t>
            </a:r>
            <a:br>
              <a:rPr lang="en-GB" sz="1800" dirty="0"/>
            </a:br>
            <a:r>
              <a:rPr lang="en-GB" sz="1800" dirty="0"/>
              <a:t>Commercial Specialist IPA</a:t>
            </a:r>
            <a:endParaRPr sz="1800" dirty="0"/>
          </a:p>
        </p:txBody>
      </p:sp>
      <p:sp>
        <p:nvSpPr>
          <p:cNvPr id="176" name="Google Shape;176;p1"/>
          <p:cNvSpPr/>
          <p:nvPr/>
        </p:nvSpPr>
        <p:spPr>
          <a:xfrm>
            <a:off x="4636800" y="-3177"/>
            <a:ext cx="1933200" cy="1288800"/>
          </a:xfrm>
          <a:custGeom>
            <a:avLst/>
            <a:gdLst/>
            <a:ahLst/>
            <a:cxnLst/>
            <a:rect l="l" t="t" r="r" b="b"/>
            <a:pathLst>
              <a:path w="1933200" h="1288800" extrusionOk="0">
                <a:moveTo>
                  <a:pt x="644400" y="0"/>
                </a:moveTo>
                <a:lnTo>
                  <a:pt x="1933200" y="0"/>
                </a:lnTo>
                <a:lnTo>
                  <a:pt x="1933200" y="644400"/>
                </a:lnTo>
                <a:lnTo>
                  <a:pt x="1288800" y="644400"/>
                </a:lnTo>
                <a:lnTo>
                  <a:pt x="1288800" y="1288800"/>
                </a:lnTo>
                <a:lnTo>
                  <a:pt x="0" y="1288800"/>
                </a:lnTo>
                <a:lnTo>
                  <a:pt x="0" y="644400"/>
                </a:lnTo>
                <a:lnTo>
                  <a:pt x="644400" y="644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"/>
          <p:cNvSpPr/>
          <p:nvPr/>
        </p:nvSpPr>
        <p:spPr>
          <a:xfrm>
            <a:off x="7210800" y="3210300"/>
            <a:ext cx="1933200" cy="1933200"/>
          </a:xfrm>
          <a:custGeom>
            <a:avLst/>
            <a:gdLst/>
            <a:ahLst/>
            <a:cxnLst/>
            <a:rect l="l" t="t" r="r" b="b"/>
            <a:pathLst>
              <a:path w="1933200" h="1933200" extrusionOk="0">
                <a:moveTo>
                  <a:pt x="1288800" y="0"/>
                </a:moveTo>
                <a:lnTo>
                  <a:pt x="1933200" y="0"/>
                </a:lnTo>
                <a:lnTo>
                  <a:pt x="1933200" y="644400"/>
                </a:lnTo>
                <a:lnTo>
                  <a:pt x="1933200" y="1288800"/>
                </a:lnTo>
                <a:lnTo>
                  <a:pt x="1288800" y="1288800"/>
                </a:lnTo>
                <a:lnTo>
                  <a:pt x="1288800" y="1933200"/>
                </a:lnTo>
                <a:lnTo>
                  <a:pt x="0" y="1933200"/>
                </a:lnTo>
                <a:lnTo>
                  <a:pt x="0" y="1288800"/>
                </a:lnTo>
                <a:lnTo>
                  <a:pt x="644400" y="1288800"/>
                </a:lnTo>
                <a:lnTo>
                  <a:pt x="644400" y="644400"/>
                </a:lnTo>
                <a:lnTo>
                  <a:pt x="1288800" y="644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2C0D-F8A6-4D7D-9901-A2749BCC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81" y="420392"/>
            <a:ext cx="8373724" cy="387900"/>
          </a:xfrm>
        </p:spPr>
        <p:txBody>
          <a:bodyPr/>
          <a:lstStyle/>
          <a:p>
            <a:r>
              <a:rPr lang="en-GB" sz="2400" dirty="0"/>
              <a:t>What are the potential benefits from creating the right culture and processes for industrialised solutions to thrive? </a:t>
            </a:r>
            <a:br>
              <a:rPr lang="en-GB" sz="2400" dirty="0"/>
            </a:br>
            <a:br>
              <a:rPr lang="en-GB" dirty="0"/>
            </a:br>
            <a:endParaRPr lang="en-GB" dirty="0"/>
          </a:p>
        </p:txBody>
      </p:sp>
      <p:pic>
        <p:nvPicPr>
          <p:cNvPr id="3" name="Graphic 2" descr="Upward trend">
            <a:extLst>
              <a:ext uri="{FF2B5EF4-FFF2-40B4-BE49-F238E27FC236}">
                <a16:creationId xmlns:a16="http://schemas.microsoft.com/office/drawing/2014/main" id="{BF138036-E7A4-4EDB-AFFB-F37BD12D7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3732" y="3661862"/>
            <a:ext cx="1104933" cy="1104933"/>
          </a:xfrm>
          <a:prstGeom prst="rect">
            <a:avLst/>
          </a:prstGeom>
        </p:spPr>
      </p:pic>
      <p:pic>
        <p:nvPicPr>
          <p:cNvPr id="4" name="Graphic 3" descr="Earth globe Africa and Europe">
            <a:extLst>
              <a:ext uri="{FF2B5EF4-FFF2-40B4-BE49-F238E27FC236}">
                <a16:creationId xmlns:a16="http://schemas.microsoft.com/office/drawing/2014/main" id="{7765BF2D-CF6B-44E6-85F4-0F1A92404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821" y="1495073"/>
            <a:ext cx="914400" cy="914400"/>
          </a:xfrm>
          <a:prstGeom prst="rect">
            <a:avLst/>
          </a:prstGeom>
        </p:spPr>
      </p:pic>
      <p:pic>
        <p:nvPicPr>
          <p:cNvPr id="5" name="Graphic 4" descr="Diamond">
            <a:extLst>
              <a:ext uri="{FF2B5EF4-FFF2-40B4-BE49-F238E27FC236}">
                <a16:creationId xmlns:a16="http://schemas.microsoft.com/office/drawing/2014/main" id="{2ECF447B-E7C4-48DC-9D54-ECA25BC83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8290" y="2704652"/>
            <a:ext cx="914400" cy="914400"/>
          </a:xfrm>
          <a:prstGeom prst="rect">
            <a:avLst/>
          </a:prstGeom>
        </p:spPr>
      </p:pic>
      <p:pic>
        <p:nvPicPr>
          <p:cNvPr id="6" name="Graphic 5" descr="Open hand with plant">
            <a:extLst>
              <a:ext uri="{FF2B5EF4-FFF2-40B4-BE49-F238E27FC236}">
                <a16:creationId xmlns:a16="http://schemas.microsoft.com/office/drawing/2014/main" id="{F290A0C7-8CA4-493D-955C-90B960096C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9070" y="3161852"/>
            <a:ext cx="1501658" cy="1053811"/>
          </a:xfrm>
          <a:prstGeom prst="rect">
            <a:avLst/>
          </a:prstGeom>
        </p:spPr>
      </p:pic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918E0A3D-4A58-489B-BEA0-2A4E8FE8C3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97237" y="1632812"/>
            <a:ext cx="2061333" cy="2061333"/>
          </a:xfrm>
          <a:prstGeom prst="rect">
            <a:avLst/>
          </a:prstGeom>
        </p:spPr>
      </p:pic>
      <p:pic>
        <p:nvPicPr>
          <p:cNvPr id="10" name="Graphic 9" descr="Cheers">
            <a:extLst>
              <a:ext uri="{FF2B5EF4-FFF2-40B4-BE49-F238E27FC236}">
                <a16:creationId xmlns:a16="http://schemas.microsoft.com/office/drawing/2014/main" id="{EFBC4BE9-FB84-4B9E-B35A-6B71BF2F6D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9476" y="1023394"/>
            <a:ext cx="2067438" cy="2067438"/>
          </a:xfrm>
          <a:prstGeom prst="rect">
            <a:avLst/>
          </a:prstGeom>
        </p:spPr>
      </p:pic>
      <p:pic>
        <p:nvPicPr>
          <p:cNvPr id="14" name="Graphic 13" descr="Schoolhouse">
            <a:extLst>
              <a:ext uri="{FF2B5EF4-FFF2-40B4-BE49-F238E27FC236}">
                <a16:creationId xmlns:a16="http://schemas.microsoft.com/office/drawing/2014/main" id="{53293C22-B9E7-4907-B289-4ADF0305EF4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17004" y="2029660"/>
            <a:ext cx="914400" cy="914400"/>
          </a:xfrm>
          <a:prstGeom prst="rect">
            <a:avLst/>
          </a:prstGeom>
        </p:spPr>
      </p:pic>
      <p:pic>
        <p:nvPicPr>
          <p:cNvPr id="16" name="Graphic 15" descr="Hospital">
            <a:extLst>
              <a:ext uri="{FF2B5EF4-FFF2-40B4-BE49-F238E27FC236}">
                <a16:creationId xmlns:a16="http://schemas.microsoft.com/office/drawing/2014/main" id="{5B241435-BED9-454D-B0C3-31E7B2D1E0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22408" y="2592540"/>
            <a:ext cx="914400" cy="914400"/>
          </a:xfrm>
          <a:prstGeom prst="rect">
            <a:avLst/>
          </a:prstGeom>
        </p:spPr>
      </p:pic>
      <p:pic>
        <p:nvPicPr>
          <p:cNvPr id="20" name="Graphic 19" descr="Construction worker">
            <a:extLst>
              <a:ext uri="{FF2B5EF4-FFF2-40B4-BE49-F238E27FC236}">
                <a16:creationId xmlns:a16="http://schemas.microsoft.com/office/drawing/2014/main" id="{D75A0669-30B7-4CFE-A8A9-2573A20C212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9326" y="4032785"/>
            <a:ext cx="914400" cy="914400"/>
          </a:xfrm>
          <a:prstGeom prst="rect">
            <a:avLst/>
          </a:prstGeom>
        </p:spPr>
      </p:pic>
      <p:pic>
        <p:nvPicPr>
          <p:cNvPr id="22" name="Graphic 21" descr="Recycle sign">
            <a:extLst>
              <a:ext uri="{FF2B5EF4-FFF2-40B4-BE49-F238E27FC236}">
                <a16:creationId xmlns:a16="http://schemas.microsoft.com/office/drawing/2014/main" id="{98C273E8-846F-458C-B903-E8B9AB1DCD3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831751" y="4136966"/>
            <a:ext cx="914400" cy="914400"/>
          </a:xfrm>
          <a:prstGeom prst="rect">
            <a:avLst/>
          </a:prstGeom>
        </p:spPr>
      </p:pic>
      <p:pic>
        <p:nvPicPr>
          <p:cNvPr id="24" name="Graphic 23" descr="Garbage">
            <a:extLst>
              <a:ext uri="{FF2B5EF4-FFF2-40B4-BE49-F238E27FC236}">
                <a16:creationId xmlns:a16="http://schemas.microsoft.com/office/drawing/2014/main" id="{27517D41-6E73-4B77-B1D9-B70B2B51B2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15376" y="4136966"/>
            <a:ext cx="914400" cy="914400"/>
          </a:xfrm>
          <a:prstGeom prst="rect">
            <a:avLst/>
          </a:prstGeom>
        </p:spPr>
      </p:pic>
      <p:pic>
        <p:nvPicPr>
          <p:cNvPr id="29" name="Graphic 28" descr="Artist">
            <a:extLst>
              <a:ext uri="{FF2B5EF4-FFF2-40B4-BE49-F238E27FC236}">
                <a16:creationId xmlns:a16="http://schemas.microsoft.com/office/drawing/2014/main" id="{AD38931A-21F2-4903-B75C-810317340E0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97500" y="3197304"/>
            <a:ext cx="914400" cy="914400"/>
          </a:xfrm>
          <a:prstGeom prst="rect">
            <a:avLst/>
          </a:prstGeom>
        </p:spPr>
      </p:pic>
      <p:pic>
        <p:nvPicPr>
          <p:cNvPr id="31" name="Graphic 30" descr="Electrician">
            <a:extLst>
              <a:ext uri="{FF2B5EF4-FFF2-40B4-BE49-F238E27FC236}">
                <a16:creationId xmlns:a16="http://schemas.microsoft.com/office/drawing/2014/main" id="{CB093AE5-D0B4-4107-8875-9A11D6AA9A1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314958" y="3808708"/>
            <a:ext cx="914400" cy="914400"/>
          </a:xfrm>
          <a:prstGeom prst="rect">
            <a:avLst/>
          </a:prstGeom>
        </p:spPr>
      </p:pic>
      <p:pic>
        <p:nvPicPr>
          <p:cNvPr id="33" name="Graphic 32" descr="Welder">
            <a:extLst>
              <a:ext uri="{FF2B5EF4-FFF2-40B4-BE49-F238E27FC236}">
                <a16:creationId xmlns:a16="http://schemas.microsoft.com/office/drawing/2014/main" id="{119A49A8-4C08-4BA9-84D1-0C5D6065139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71105" y="3466984"/>
            <a:ext cx="914400" cy="914400"/>
          </a:xfrm>
          <a:prstGeom prst="rect">
            <a:avLst/>
          </a:prstGeom>
        </p:spPr>
      </p:pic>
      <p:pic>
        <p:nvPicPr>
          <p:cNvPr id="34" name="Graphic 33" descr="Schoolhouse">
            <a:extLst>
              <a:ext uri="{FF2B5EF4-FFF2-40B4-BE49-F238E27FC236}">
                <a16:creationId xmlns:a16="http://schemas.microsoft.com/office/drawing/2014/main" id="{C342F4EE-73B4-48C8-81AA-21E47AF3A2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25999" y="2175274"/>
            <a:ext cx="914400" cy="914400"/>
          </a:xfrm>
          <a:prstGeom prst="rect">
            <a:avLst/>
          </a:prstGeom>
        </p:spPr>
      </p:pic>
      <p:pic>
        <p:nvPicPr>
          <p:cNvPr id="35" name="Graphic 34" descr="Schoolhouse">
            <a:extLst>
              <a:ext uri="{FF2B5EF4-FFF2-40B4-BE49-F238E27FC236}">
                <a16:creationId xmlns:a16="http://schemas.microsoft.com/office/drawing/2014/main" id="{062CFA3C-904B-4F64-A0C8-B3F52E158A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72307" y="2521257"/>
            <a:ext cx="914400" cy="914400"/>
          </a:xfrm>
          <a:prstGeom prst="rect">
            <a:avLst/>
          </a:prstGeom>
        </p:spPr>
      </p:pic>
      <p:pic>
        <p:nvPicPr>
          <p:cNvPr id="37" name="Graphic 36" descr="Group">
            <a:extLst>
              <a:ext uri="{FF2B5EF4-FFF2-40B4-BE49-F238E27FC236}">
                <a16:creationId xmlns:a16="http://schemas.microsoft.com/office/drawing/2014/main" id="{87406B8F-4219-46D7-8237-9A86B5AD4CD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417997" y="1126158"/>
            <a:ext cx="914400" cy="914400"/>
          </a:xfrm>
          <a:prstGeom prst="rect">
            <a:avLst/>
          </a:prstGeom>
        </p:spPr>
      </p:pic>
      <p:pic>
        <p:nvPicPr>
          <p:cNvPr id="9" name="Graphic 8" descr="Family with two children">
            <a:extLst>
              <a:ext uri="{FF2B5EF4-FFF2-40B4-BE49-F238E27FC236}">
                <a16:creationId xmlns:a16="http://schemas.microsoft.com/office/drawing/2014/main" id="{C276BDF3-2CB1-4E8A-9B71-3EE213B6EBC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288951" y="13206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5"/>
          <p:cNvGrpSpPr/>
          <p:nvPr/>
        </p:nvGrpSpPr>
        <p:grpSpPr>
          <a:xfrm>
            <a:off x="1680836" y="1315124"/>
            <a:ext cx="1931633" cy="669600"/>
            <a:chOff x="1680836" y="1315124"/>
            <a:chExt cx="1931633" cy="669600"/>
          </a:xfrm>
        </p:grpSpPr>
        <p:cxnSp>
          <p:nvCxnSpPr>
            <p:cNvPr id="211" name="Google Shape;211;p5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65F0AD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12" name="Google Shape;212;p5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rgbClr val="000000"/>
                  </a:solidFill>
                  <a:latin typeface="+mn-lt"/>
                  <a:ea typeface="Roboto"/>
                  <a:cs typeface="Roboto"/>
                  <a:sym typeface="Roboto"/>
                </a:rPr>
                <a:t>Continuously</a:t>
              </a:r>
              <a:r>
                <a:rPr lang="en-GB" sz="14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Improve and repeat</a:t>
              </a:r>
              <a:endParaRPr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3" name="Google Shape;213;p5"/>
          <p:cNvGrpSpPr/>
          <p:nvPr/>
        </p:nvGrpSpPr>
        <p:grpSpPr>
          <a:xfrm>
            <a:off x="5517319" y="1315124"/>
            <a:ext cx="1940006" cy="669600"/>
            <a:chOff x="5517319" y="1315124"/>
            <a:chExt cx="1940006" cy="669600"/>
          </a:xfrm>
        </p:grpSpPr>
        <p:cxnSp>
          <p:nvCxnSpPr>
            <p:cNvPr id="214" name="Google Shape;214;p5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8563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15" name="Google Shape;215;p5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Challenge and change established processes that hinder progress</a:t>
              </a:r>
              <a:endParaRPr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3808225" y="3535140"/>
            <a:ext cx="1850100" cy="1143785"/>
            <a:chOff x="3808225" y="3535140"/>
            <a:chExt cx="1850100" cy="1143785"/>
          </a:xfrm>
        </p:grpSpPr>
        <p:cxnSp>
          <p:nvCxnSpPr>
            <p:cNvPr id="217" name="Google Shape;217;p5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218" name="Google Shape;218;p5"/>
            <p:cNvSpPr txBox="1"/>
            <p:nvPr/>
          </p:nvSpPr>
          <p:spPr>
            <a:xfrm>
              <a:off x="3808225" y="4009325"/>
              <a:ext cx="185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4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Challenge and </a:t>
              </a:r>
              <a:r>
                <a:rPr lang="en-GB" sz="1400" b="1" i="0" u="none" strike="noStrike" cap="none" dirty="0">
                  <a:solidFill>
                    <a:srgbClr val="000000"/>
                  </a:solidFill>
                  <a:latin typeface="+mj-lt"/>
                  <a:ea typeface="Roboto"/>
                  <a:cs typeface="Roboto"/>
                  <a:sym typeface="Roboto"/>
                </a:rPr>
                <a:t>identify</a:t>
              </a:r>
              <a:r>
                <a:rPr lang="en-GB" sz="14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what needs to be improved and hone </a:t>
              </a:r>
              <a:endParaRPr sz="14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19" name="Google Shape;219;p5"/>
          <p:cNvSpPr txBox="1"/>
          <p:nvPr/>
        </p:nvSpPr>
        <p:spPr>
          <a:xfrm>
            <a:off x="3845784" y="2056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Establish a culture of mutual respect and trust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 rot="1800047">
            <a:off x="3210350" y="1087307"/>
            <a:ext cx="2690936" cy="2689187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8563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5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65F0AD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5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65F0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0E945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"/>
          <p:cNvSpPr txBox="1">
            <a:spLocks noGrp="1"/>
          </p:cNvSpPr>
          <p:nvPr>
            <p:ph type="title"/>
          </p:nvPr>
        </p:nvSpPr>
        <p:spPr>
          <a:xfrm>
            <a:off x="403181" y="460673"/>
            <a:ext cx="72168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The Virtuous Circle</a:t>
            </a:r>
            <a:endParaRPr/>
          </a:p>
        </p:txBody>
      </p:sp>
      <p:sp>
        <p:nvSpPr>
          <p:cNvPr id="227" name="Google Shape;227;p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8" name="Google Shape;228;p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6000" y="-1"/>
            <a:ext cx="5148000" cy="5148000"/>
          </a:xfrm>
          <a:custGeom>
            <a:avLst/>
            <a:gdLst/>
            <a:ahLst/>
            <a:cxnLst/>
            <a:rect l="l" t="t" r="r" b="b"/>
            <a:pathLst>
              <a:path w="5148000" h="5148000" extrusionOk="0">
                <a:moveTo>
                  <a:pt x="1288800" y="0"/>
                </a:moveTo>
                <a:lnTo>
                  <a:pt x="3859199" y="0"/>
                </a:lnTo>
                <a:lnTo>
                  <a:pt x="3859199" y="644402"/>
                </a:lnTo>
                <a:lnTo>
                  <a:pt x="5148000" y="644402"/>
                </a:lnTo>
                <a:lnTo>
                  <a:pt x="5148000" y="4499101"/>
                </a:lnTo>
                <a:lnTo>
                  <a:pt x="4503599" y="4499101"/>
                </a:lnTo>
                <a:lnTo>
                  <a:pt x="4503599" y="5148000"/>
                </a:lnTo>
                <a:lnTo>
                  <a:pt x="0" y="5148000"/>
                </a:lnTo>
                <a:lnTo>
                  <a:pt x="0" y="644402"/>
                </a:lnTo>
                <a:lnTo>
                  <a:pt x="1288800" y="6444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pic>
      <p:sp>
        <p:nvSpPr>
          <p:cNvPr id="355" name="Google Shape;355;p21"/>
          <p:cNvSpPr txBox="1">
            <a:spLocks noGrp="1"/>
          </p:cNvSpPr>
          <p:nvPr>
            <p:ph type="ctrTitle"/>
          </p:nvPr>
        </p:nvSpPr>
        <p:spPr>
          <a:xfrm>
            <a:off x="274201" y="1472175"/>
            <a:ext cx="36654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Barlow"/>
              <a:buNone/>
            </a:pPr>
            <a:r>
              <a:rPr lang="en-GB" dirty="0"/>
              <a:t>Questions? </a:t>
            </a:r>
            <a:endParaRPr dirty="0"/>
          </a:p>
        </p:txBody>
      </p:sp>
      <p:sp>
        <p:nvSpPr>
          <p:cNvPr id="356" name="Google Shape;356;p21"/>
          <p:cNvSpPr/>
          <p:nvPr/>
        </p:nvSpPr>
        <p:spPr>
          <a:xfrm>
            <a:off x="4636800" y="-3177"/>
            <a:ext cx="1933200" cy="1288800"/>
          </a:xfrm>
          <a:custGeom>
            <a:avLst/>
            <a:gdLst/>
            <a:ahLst/>
            <a:cxnLst/>
            <a:rect l="l" t="t" r="r" b="b"/>
            <a:pathLst>
              <a:path w="1933200" h="1288800" extrusionOk="0">
                <a:moveTo>
                  <a:pt x="644400" y="0"/>
                </a:moveTo>
                <a:lnTo>
                  <a:pt x="1933200" y="0"/>
                </a:lnTo>
                <a:lnTo>
                  <a:pt x="1933200" y="644400"/>
                </a:lnTo>
                <a:lnTo>
                  <a:pt x="1288800" y="644400"/>
                </a:lnTo>
                <a:lnTo>
                  <a:pt x="1288800" y="1288800"/>
                </a:lnTo>
                <a:lnTo>
                  <a:pt x="0" y="1288800"/>
                </a:lnTo>
                <a:lnTo>
                  <a:pt x="0" y="644400"/>
                </a:lnTo>
                <a:lnTo>
                  <a:pt x="644400" y="6444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7210800" y="3210300"/>
            <a:ext cx="1933200" cy="1933200"/>
          </a:xfrm>
          <a:custGeom>
            <a:avLst/>
            <a:gdLst/>
            <a:ahLst/>
            <a:cxnLst/>
            <a:rect l="l" t="t" r="r" b="b"/>
            <a:pathLst>
              <a:path w="1933200" h="1933200" extrusionOk="0">
                <a:moveTo>
                  <a:pt x="1288800" y="0"/>
                </a:moveTo>
                <a:lnTo>
                  <a:pt x="1933200" y="0"/>
                </a:lnTo>
                <a:lnTo>
                  <a:pt x="1933200" y="644400"/>
                </a:lnTo>
                <a:lnTo>
                  <a:pt x="1933200" y="1288800"/>
                </a:lnTo>
                <a:lnTo>
                  <a:pt x="1288800" y="1288800"/>
                </a:lnTo>
                <a:lnTo>
                  <a:pt x="1288800" y="1933200"/>
                </a:lnTo>
                <a:lnTo>
                  <a:pt x="0" y="1933200"/>
                </a:lnTo>
                <a:lnTo>
                  <a:pt x="0" y="1288800"/>
                </a:lnTo>
                <a:lnTo>
                  <a:pt x="644400" y="1288800"/>
                </a:lnTo>
                <a:lnTo>
                  <a:pt x="644400" y="644400"/>
                </a:lnTo>
                <a:lnTo>
                  <a:pt x="1288800" y="644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748D0-4420-4759-A942-491831EB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we here? </a:t>
            </a:r>
          </a:p>
        </p:txBody>
      </p:sp>
      <p:pic>
        <p:nvPicPr>
          <p:cNvPr id="5" name="Graphic 4" descr="Marketing">
            <a:extLst>
              <a:ext uri="{FF2B5EF4-FFF2-40B4-BE49-F238E27FC236}">
                <a16:creationId xmlns:a16="http://schemas.microsoft.com/office/drawing/2014/main" id="{D641A4C3-E4F8-4D60-B98D-4CAC847D2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00" y="1180125"/>
            <a:ext cx="2245953" cy="2245953"/>
          </a:xfrm>
          <a:prstGeom prst="rect">
            <a:avLst/>
          </a:prstGeom>
        </p:spPr>
      </p:pic>
      <p:pic>
        <p:nvPicPr>
          <p:cNvPr id="15" name="Graphic 14" descr="Group of people">
            <a:extLst>
              <a:ext uri="{FF2B5EF4-FFF2-40B4-BE49-F238E27FC236}">
                <a16:creationId xmlns:a16="http://schemas.microsoft.com/office/drawing/2014/main" id="{BC9E5410-DE64-4559-833D-5D6F04000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7764" y="460673"/>
            <a:ext cx="4038044" cy="43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2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0F62-7285-40F8-AFFD-C04B5ECF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I THINK IT IS ABOUT CULTURE?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25ACF-AAC1-43BD-B55F-27507890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83129" y="2062266"/>
            <a:ext cx="3310319" cy="2206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223DD0-ADCD-4A28-A2D1-1A8C211F1ADC}"/>
              </a:ext>
            </a:extLst>
          </p:cNvPr>
          <p:cNvSpPr txBox="1"/>
          <p:nvPr/>
        </p:nvSpPr>
        <p:spPr>
          <a:xfrm>
            <a:off x="914400" y="1337481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“Maintain in conditions suitable for growth”</a:t>
            </a:r>
          </a:p>
        </p:txBody>
      </p:sp>
    </p:spTree>
    <p:extLst>
      <p:ext uri="{BB962C8B-B14F-4D97-AF65-F5344CB8AC3E}">
        <p14:creationId xmlns:p14="http://schemas.microsoft.com/office/powerpoint/2010/main" val="539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D624-68F2-4B61-93C2-8FE85F3D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History</a:t>
            </a:r>
          </a:p>
        </p:txBody>
      </p:sp>
      <p:sp>
        <p:nvSpPr>
          <p:cNvPr id="3" name="Google Shape;307;p14">
            <a:extLst>
              <a:ext uri="{FF2B5EF4-FFF2-40B4-BE49-F238E27FC236}">
                <a16:creationId xmlns:a16="http://schemas.microsoft.com/office/drawing/2014/main" id="{EF8D3C1B-64A8-4D8D-A41F-DB7592AAAD10}"/>
              </a:ext>
            </a:extLst>
          </p:cNvPr>
          <p:cNvSpPr txBox="1"/>
          <p:nvPr/>
        </p:nvSpPr>
        <p:spPr>
          <a:xfrm>
            <a:off x="307796" y="712008"/>
            <a:ext cx="59757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Jan 1994 – Latham report - identifying disharmony recommended a move towards partnering and collaboration between the client and construction business </a:t>
            </a:r>
            <a:endParaRPr sz="1400" b="0" i="0" u="none" strike="noStrike" cap="none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</a:rPr>
              <a:t>We are thirty years on and although we have the Construction Playbook, the Sourcing Playbook, Digital, Data and Technology Playbook presumptions in favour of MMC etc </a:t>
            </a:r>
            <a:r>
              <a:rPr lang="en-GB" dirty="0" err="1">
                <a:solidFill>
                  <a:srgbClr val="222222"/>
                </a:solidFill>
                <a:highlight>
                  <a:srgbClr val="FFFFFF"/>
                </a:highlight>
              </a:rPr>
              <a:t>etc</a:t>
            </a:r>
            <a:r>
              <a:rPr lang="en-GB" dirty="0">
                <a:solidFill>
                  <a:srgbClr val="222222"/>
                </a:solidFill>
                <a:highlight>
                  <a:srgbClr val="FFFFFF"/>
                </a:highlight>
              </a:rPr>
              <a:t> we appear to be stuck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266;p8">
            <a:extLst>
              <a:ext uri="{FF2B5EF4-FFF2-40B4-BE49-F238E27FC236}">
                <a16:creationId xmlns:a16="http://schemas.microsoft.com/office/drawing/2014/main" id="{8352EFB3-29A2-428A-9016-B5EA3E5F143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425" y="2840325"/>
            <a:ext cx="2976035" cy="193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67;p8">
            <a:extLst>
              <a:ext uri="{FF2B5EF4-FFF2-40B4-BE49-F238E27FC236}">
                <a16:creationId xmlns:a16="http://schemas.microsoft.com/office/drawing/2014/main" id="{E1104420-9065-4504-8F49-B64B35D5FC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3994" y="2571750"/>
            <a:ext cx="3813813" cy="20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68;p8">
            <a:extLst>
              <a:ext uri="{FF2B5EF4-FFF2-40B4-BE49-F238E27FC236}">
                <a16:creationId xmlns:a16="http://schemas.microsoft.com/office/drawing/2014/main" id="{F7EEBF88-2CB4-40C6-AFDF-D3D4B6358273}"/>
              </a:ext>
            </a:extLst>
          </p:cNvPr>
          <p:cNvSpPr txBox="1"/>
          <p:nvPr/>
        </p:nvSpPr>
        <p:spPr>
          <a:xfrm>
            <a:off x="6215257" y="1418788"/>
            <a:ext cx="3208522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6: Early supply chain involvement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7: Outcome-based approach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70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0279A3-ECB6-4D6B-A607-31D5F3CF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Uncertainty to Uniformity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0C2F-2472-489F-9140-F2B4E7A6E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181" y="848573"/>
            <a:ext cx="8315400" cy="1169100"/>
          </a:xfrm>
        </p:spPr>
        <p:txBody>
          <a:bodyPr/>
          <a:lstStyle/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Standardisation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Ensures more consistent profiling, smoothing demand cycles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Predictability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Offers clarity on funding allocation timings and amounts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Prioritisation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Focus on the Areas that deliver greatest impact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Clear requirements and expectation setting</a:t>
            </a:r>
          </a:p>
          <a:p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Enhances resource allocation and project delivery speed</a:t>
            </a:r>
          </a:p>
        </p:txBody>
      </p:sp>
    </p:spTree>
    <p:extLst>
      <p:ext uri="{BB962C8B-B14F-4D97-AF65-F5344CB8AC3E}">
        <p14:creationId xmlns:p14="http://schemas.microsoft.com/office/powerpoint/2010/main" val="21488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0279A3-ECB6-4D6B-A607-31D5F3CFE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Distrust to Harmony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0C2F-2472-489F-9140-F2B4E7A6E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773" y="1015044"/>
            <a:ext cx="6156026" cy="232742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Predictable processes mend stakeholder trust, ensuring resource stability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Collaborative environments allow for complex discussions to take place without allocation of blame or liability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But we are caught in a trap…. </a:t>
            </a:r>
          </a:p>
          <a:p>
            <a:pPr marL="158750" indent="0">
              <a:buNone/>
            </a:pPr>
            <a:r>
              <a:rPr lang="en-GB" sz="1400" dirty="0"/>
              <a:t>We can't go on together</a:t>
            </a:r>
            <a:br>
              <a:rPr lang="en-GB" sz="1400" dirty="0"/>
            </a:br>
            <a:r>
              <a:rPr lang="en-GB" sz="1400" dirty="0"/>
              <a:t>With suspicious minds </a:t>
            </a:r>
            <a:br>
              <a:rPr lang="en-GB" sz="1400" dirty="0"/>
            </a:br>
            <a:r>
              <a:rPr lang="en-GB" sz="1400" dirty="0"/>
              <a:t>And we can't build our dreams</a:t>
            </a:r>
            <a:br>
              <a:rPr lang="en-GB" sz="1400" dirty="0"/>
            </a:br>
            <a:r>
              <a:rPr lang="en-GB" sz="1400" dirty="0"/>
              <a:t>On suspicious minds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Suspicious Minds - Presley,Elvis: Amazon.de: Musik">
            <a:extLst>
              <a:ext uri="{FF2B5EF4-FFF2-40B4-BE49-F238E27FC236}">
                <a16:creationId xmlns:a16="http://schemas.microsoft.com/office/drawing/2014/main" id="{3CD8218E-8AE9-4559-A3CF-05BFA1E0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30" y="2723177"/>
            <a:ext cx="2166538" cy="19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3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748D0-4420-4759-A942-491831EB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Case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2A7BA-ADF4-410B-8C12-04998E899F16}"/>
              </a:ext>
            </a:extLst>
          </p:cNvPr>
          <p:cNvSpPr/>
          <p:nvPr/>
        </p:nvSpPr>
        <p:spPr>
          <a:xfrm>
            <a:off x="718343" y="2179467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ACAE3-2F8E-49F1-A223-D82F99A4DF2E}"/>
              </a:ext>
            </a:extLst>
          </p:cNvPr>
          <p:cNvSpPr/>
          <p:nvPr/>
        </p:nvSpPr>
        <p:spPr>
          <a:xfrm>
            <a:off x="2912972" y="2132353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OBC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A24E2D-7022-483E-B6DD-BB9CF2231CC9}"/>
              </a:ext>
            </a:extLst>
          </p:cNvPr>
          <p:cNvSpPr/>
          <p:nvPr/>
        </p:nvSpPr>
        <p:spPr>
          <a:xfrm>
            <a:off x="5005642" y="2114550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FBC</a:t>
            </a:r>
          </a:p>
        </p:txBody>
      </p:sp>
      <p:pic>
        <p:nvPicPr>
          <p:cNvPr id="11" name="Graphic 10" descr="Schoolhouse">
            <a:extLst>
              <a:ext uri="{FF2B5EF4-FFF2-40B4-BE49-F238E27FC236}">
                <a16:creationId xmlns:a16="http://schemas.microsoft.com/office/drawing/2014/main" id="{DA6ED632-CD29-45EC-B76C-0CFD17471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2295" y="2768646"/>
            <a:ext cx="1461705" cy="1461705"/>
          </a:xfrm>
          <a:prstGeom prst="rect">
            <a:avLst/>
          </a:prstGeom>
        </p:spPr>
      </p:pic>
      <p:pic>
        <p:nvPicPr>
          <p:cNvPr id="13" name="Graphic 12" descr="Thought bubble">
            <a:extLst>
              <a:ext uri="{FF2B5EF4-FFF2-40B4-BE49-F238E27FC236}">
                <a16:creationId xmlns:a16="http://schemas.microsoft.com/office/drawing/2014/main" id="{4DAAE1EE-7814-41EC-828E-549C0EC97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944" y="1532347"/>
            <a:ext cx="914400" cy="914400"/>
          </a:xfrm>
          <a:prstGeom prst="rect">
            <a:avLst/>
          </a:prstGeom>
        </p:spPr>
      </p:pic>
      <p:pic>
        <p:nvPicPr>
          <p:cNvPr id="16" name="Graphic 15" descr="Money">
            <a:extLst>
              <a:ext uri="{FF2B5EF4-FFF2-40B4-BE49-F238E27FC236}">
                <a16:creationId xmlns:a16="http://schemas.microsoft.com/office/drawing/2014/main" id="{EC96BAF0-551A-4C2B-B276-CE94714CF2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5691" y="1197378"/>
            <a:ext cx="1343807" cy="1343807"/>
          </a:xfrm>
          <a:prstGeom prst="rect">
            <a:avLst/>
          </a:prstGeom>
        </p:spPr>
      </p:pic>
      <p:pic>
        <p:nvPicPr>
          <p:cNvPr id="18" name="Graphic 17" descr="Envelope">
            <a:extLst>
              <a:ext uri="{FF2B5EF4-FFF2-40B4-BE49-F238E27FC236}">
                <a16:creationId xmlns:a16="http://schemas.microsoft.com/office/drawing/2014/main" id="{03DDF79E-3A10-4FD7-8A19-15CDB12F91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4155" y="3611154"/>
            <a:ext cx="914400" cy="914400"/>
          </a:xfrm>
          <a:prstGeom prst="rect">
            <a:avLst/>
          </a:prstGeom>
        </p:spPr>
      </p:pic>
      <p:pic>
        <p:nvPicPr>
          <p:cNvPr id="20" name="Graphic 19" descr="Construction worker">
            <a:extLst>
              <a:ext uri="{FF2B5EF4-FFF2-40B4-BE49-F238E27FC236}">
                <a16:creationId xmlns:a16="http://schemas.microsoft.com/office/drawing/2014/main" id="{BDD4E5D3-64E1-427B-891D-D0CEE6870E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08359" y="3683047"/>
            <a:ext cx="914400" cy="914400"/>
          </a:xfrm>
          <a:prstGeom prst="rect">
            <a:avLst/>
          </a:prstGeom>
        </p:spPr>
      </p:pic>
      <p:pic>
        <p:nvPicPr>
          <p:cNvPr id="21" name="Graphic 20" descr="Construction worker">
            <a:extLst>
              <a:ext uri="{FF2B5EF4-FFF2-40B4-BE49-F238E27FC236}">
                <a16:creationId xmlns:a16="http://schemas.microsoft.com/office/drawing/2014/main" id="{4E47E367-EC2D-4703-BED9-99FB2F745B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8102" y="3963214"/>
            <a:ext cx="914400" cy="914400"/>
          </a:xfrm>
          <a:prstGeom prst="rect">
            <a:avLst/>
          </a:prstGeom>
        </p:spPr>
      </p:pic>
      <p:pic>
        <p:nvPicPr>
          <p:cNvPr id="22" name="Graphic 21" descr="Construction worker">
            <a:extLst>
              <a:ext uri="{FF2B5EF4-FFF2-40B4-BE49-F238E27FC236}">
                <a16:creationId xmlns:a16="http://schemas.microsoft.com/office/drawing/2014/main" id="{856AEEB2-1063-420C-B157-51C6225DA3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57600" y="3837727"/>
            <a:ext cx="914400" cy="914400"/>
          </a:xfrm>
          <a:prstGeom prst="rect">
            <a:avLst/>
          </a:prstGeom>
        </p:spPr>
      </p:pic>
      <p:pic>
        <p:nvPicPr>
          <p:cNvPr id="24" name="Graphic 23" descr="Excavator">
            <a:extLst>
              <a:ext uri="{FF2B5EF4-FFF2-40B4-BE49-F238E27FC236}">
                <a16:creationId xmlns:a16="http://schemas.microsoft.com/office/drawing/2014/main" id="{24DEB563-CFEA-4348-AA7B-09EDF87EA2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55431" y="4280331"/>
            <a:ext cx="914400" cy="914400"/>
          </a:xfrm>
          <a:prstGeom prst="rect">
            <a:avLst/>
          </a:prstGeom>
        </p:spPr>
      </p:pic>
      <p:pic>
        <p:nvPicPr>
          <p:cNvPr id="26" name="Graphic 25" descr="Contract RTL">
            <a:extLst>
              <a:ext uri="{FF2B5EF4-FFF2-40B4-BE49-F238E27FC236}">
                <a16:creationId xmlns:a16="http://schemas.microsoft.com/office/drawing/2014/main" id="{61AA0CAD-4986-4CDE-B21D-994D9F6B23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23343" y="2768647"/>
            <a:ext cx="914400" cy="914400"/>
          </a:xfrm>
          <a:prstGeom prst="rect">
            <a:avLst/>
          </a:prstGeom>
        </p:spPr>
      </p:pic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38B93181-B021-4A03-8DCA-07CE5E44C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2550" y="565699"/>
            <a:ext cx="1176947" cy="1176947"/>
          </a:xfrm>
          <a:prstGeom prst="rect">
            <a:avLst/>
          </a:prstGeom>
        </p:spPr>
      </p:pic>
      <p:sp>
        <p:nvSpPr>
          <p:cNvPr id="28" name="Arrow: Down 27">
            <a:extLst>
              <a:ext uri="{FF2B5EF4-FFF2-40B4-BE49-F238E27FC236}">
                <a16:creationId xmlns:a16="http://schemas.microsoft.com/office/drawing/2014/main" id="{EE131BB0-99CF-4753-9719-9B629FC70056}"/>
              </a:ext>
            </a:extLst>
          </p:cNvPr>
          <p:cNvSpPr/>
          <p:nvPr/>
        </p:nvSpPr>
        <p:spPr>
          <a:xfrm>
            <a:off x="4141598" y="2974832"/>
            <a:ext cx="484632" cy="769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ECED7C-677A-4487-8001-591DD60A17B5}"/>
              </a:ext>
            </a:extLst>
          </p:cNvPr>
          <p:cNvSpPr txBox="1"/>
          <p:nvPr/>
        </p:nvSpPr>
        <p:spPr>
          <a:xfrm>
            <a:off x="476899" y="3140870"/>
            <a:ext cx="141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Cost envelope set at the beginning “Anchor”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2CD78CF-F98D-4415-AFC8-0FEF9B90D2FC}"/>
              </a:ext>
            </a:extLst>
          </p:cNvPr>
          <p:cNvSpPr/>
          <p:nvPr/>
        </p:nvSpPr>
        <p:spPr>
          <a:xfrm>
            <a:off x="3847916" y="1654579"/>
            <a:ext cx="1061050" cy="1320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Procure people to build it</a:t>
            </a:r>
          </a:p>
        </p:txBody>
      </p:sp>
      <p:pic>
        <p:nvPicPr>
          <p:cNvPr id="33" name="Graphic 32" descr="Champagne glasses">
            <a:extLst>
              <a:ext uri="{FF2B5EF4-FFF2-40B4-BE49-F238E27FC236}">
                <a16:creationId xmlns:a16="http://schemas.microsoft.com/office/drawing/2014/main" id="{CF43391F-AC4F-4096-9A56-43BF7ADE57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85082" y="3464036"/>
            <a:ext cx="914400" cy="914400"/>
          </a:xfrm>
          <a:prstGeom prst="rect">
            <a:avLst/>
          </a:prstGeom>
        </p:spPr>
      </p:pic>
      <p:pic>
        <p:nvPicPr>
          <p:cNvPr id="35" name="Graphic 34" descr="Artist">
            <a:extLst>
              <a:ext uri="{FF2B5EF4-FFF2-40B4-BE49-F238E27FC236}">
                <a16:creationId xmlns:a16="http://schemas.microsoft.com/office/drawing/2014/main" id="{E60FCEBF-0F58-40AC-94B6-F37736AFC9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39026" y="3611154"/>
            <a:ext cx="914400" cy="91440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6CCFB130-5789-4B33-BEB8-D2A8F5A7B2FA}"/>
              </a:ext>
            </a:extLst>
          </p:cNvPr>
          <p:cNvSpPr/>
          <p:nvPr/>
        </p:nvSpPr>
        <p:spPr>
          <a:xfrm>
            <a:off x="1756768" y="1742646"/>
            <a:ext cx="1061050" cy="1320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Engage people to design it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4BEE4BB7-BB2F-408E-A2EF-7D9AEDA00760}"/>
              </a:ext>
            </a:extLst>
          </p:cNvPr>
          <p:cNvSpPr/>
          <p:nvPr/>
        </p:nvSpPr>
        <p:spPr>
          <a:xfrm>
            <a:off x="2026998" y="3068392"/>
            <a:ext cx="484632" cy="676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775AF0-3DED-4D2B-85CB-A4A19E8E730F}"/>
              </a:ext>
            </a:extLst>
          </p:cNvPr>
          <p:cNvSpPr/>
          <p:nvPr/>
        </p:nvSpPr>
        <p:spPr>
          <a:xfrm>
            <a:off x="5939064" y="1329420"/>
            <a:ext cx="1061050" cy="1320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Sign contract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8D683E6A-0205-4C1A-9078-3B48614D5FA1}"/>
              </a:ext>
            </a:extLst>
          </p:cNvPr>
          <p:cNvSpPr/>
          <p:nvPr/>
        </p:nvSpPr>
        <p:spPr>
          <a:xfrm>
            <a:off x="6227273" y="2636667"/>
            <a:ext cx="484632" cy="280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F6CF36-C8D5-4FA5-8A61-14F2212A3E7A}"/>
              </a:ext>
            </a:extLst>
          </p:cNvPr>
          <p:cNvSpPr txBox="1"/>
          <p:nvPr/>
        </p:nvSpPr>
        <p:spPr>
          <a:xfrm>
            <a:off x="7268479" y="407142"/>
            <a:ext cx="1561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Actual cost very different from envelope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3E94BE-0C4A-42E7-9006-E07D54600FCC}"/>
              </a:ext>
            </a:extLst>
          </p:cNvPr>
          <p:cNvSpPr txBox="1"/>
          <p:nvPr/>
        </p:nvSpPr>
        <p:spPr>
          <a:xfrm>
            <a:off x="3759959" y="301707"/>
            <a:ext cx="2082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 this point RIBA 3 70% of the opportunity of industrialised approach to influence design choices have been lost</a:t>
            </a:r>
          </a:p>
        </p:txBody>
      </p:sp>
    </p:spTree>
    <p:extLst>
      <p:ext uri="{BB962C8B-B14F-4D97-AF65-F5344CB8AC3E}">
        <p14:creationId xmlns:p14="http://schemas.microsoft.com/office/powerpoint/2010/main" val="32881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8" grpId="0" animBg="1"/>
      <p:bldP spid="29" grpId="0"/>
      <p:bldP spid="31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1748D0-4420-4759-A942-491831EB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Business Case Process</a:t>
            </a:r>
          </a:p>
        </p:txBody>
      </p:sp>
      <p:pic>
        <p:nvPicPr>
          <p:cNvPr id="11" name="Graphic 10" descr="Schoolhouse">
            <a:extLst>
              <a:ext uri="{FF2B5EF4-FFF2-40B4-BE49-F238E27FC236}">
                <a16:creationId xmlns:a16="http://schemas.microsoft.com/office/drawing/2014/main" id="{DA6ED632-CD29-45EC-B76C-0CFD17471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2295" y="2768646"/>
            <a:ext cx="1461705" cy="1461705"/>
          </a:xfrm>
          <a:prstGeom prst="rect">
            <a:avLst/>
          </a:prstGeom>
        </p:spPr>
      </p:pic>
      <p:pic>
        <p:nvPicPr>
          <p:cNvPr id="13" name="Graphic 12" descr="Thought bubble">
            <a:extLst>
              <a:ext uri="{FF2B5EF4-FFF2-40B4-BE49-F238E27FC236}">
                <a16:creationId xmlns:a16="http://schemas.microsoft.com/office/drawing/2014/main" id="{4DAAE1EE-7814-41EC-828E-549C0EC97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38" y="667625"/>
            <a:ext cx="914400" cy="914400"/>
          </a:xfrm>
          <a:prstGeom prst="rect">
            <a:avLst/>
          </a:prstGeom>
        </p:spPr>
      </p:pic>
      <p:pic>
        <p:nvPicPr>
          <p:cNvPr id="24" name="Graphic 23" descr="Excavator">
            <a:extLst>
              <a:ext uri="{FF2B5EF4-FFF2-40B4-BE49-F238E27FC236}">
                <a16:creationId xmlns:a16="http://schemas.microsoft.com/office/drawing/2014/main" id="{24DEB563-CFEA-4348-AA7B-09EDF87EA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7972" y="1288684"/>
            <a:ext cx="914400" cy="9144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F01214D-3911-4C41-923D-F7911B999E5F}"/>
              </a:ext>
            </a:extLst>
          </p:cNvPr>
          <p:cNvGrpSpPr/>
          <p:nvPr/>
        </p:nvGrpSpPr>
        <p:grpSpPr>
          <a:xfrm>
            <a:off x="3601782" y="740253"/>
            <a:ext cx="4526725" cy="4056786"/>
            <a:chOff x="161660" y="838410"/>
            <a:chExt cx="4389341" cy="40567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32A7BA-ADF4-410B-8C12-04998E899F16}"/>
                </a:ext>
              </a:extLst>
            </p:cNvPr>
            <p:cNvSpPr/>
            <p:nvPr/>
          </p:nvSpPr>
          <p:spPr>
            <a:xfrm>
              <a:off x="161660" y="2216846"/>
              <a:ext cx="914400" cy="9144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SOC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DACAE3-2F8E-49F1-A223-D82F99A4DF2E}"/>
                </a:ext>
              </a:extLst>
            </p:cNvPr>
            <p:cNvSpPr/>
            <p:nvPr/>
          </p:nvSpPr>
          <p:spPr>
            <a:xfrm>
              <a:off x="828398" y="2216490"/>
              <a:ext cx="914400" cy="9144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OBC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A24E2D-7022-483E-B6DD-BB9CF2231CC9}"/>
                </a:ext>
              </a:extLst>
            </p:cNvPr>
            <p:cNvSpPr/>
            <p:nvPr/>
          </p:nvSpPr>
          <p:spPr>
            <a:xfrm>
              <a:off x="2995333" y="2216490"/>
              <a:ext cx="914400" cy="9144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FBC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852D79-7026-4203-A5DC-8AEB20484674}"/>
                </a:ext>
              </a:extLst>
            </p:cNvPr>
            <p:cNvGrpSpPr/>
            <p:nvPr/>
          </p:nvGrpSpPr>
          <p:grpSpPr>
            <a:xfrm>
              <a:off x="330677" y="1067391"/>
              <a:ext cx="1565159" cy="1194567"/>
              <a:chOff x="3657600" y="3683047"/>
              <a:chExt cx="1565159" cy="1194567"/>
            </a:xfrm>
          </p:grpSpPr>
          <p:pic>
            <p:nvPicPr>
              <p:cNvPr id="20" name="Graphic 19" descr="Construction worker">
                <a:extLst>
                  <a:ext uri="{FF2B5EF4-FFF2-40B4-BE49-F238E27FC236}">
                    <a16:creationId xmlns:a16="http://schemas.microsoft.com/office/drawing/2014/main" id="{BDD4E5D3-64E1-427B-891D-D0CEE6870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308359" y="368304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Graphic 20" descr="Construction worker">
                <a:extLst>
                  <a:ext uri="{FF2B5EF4-FFF2-40B4-BE49-F238E27FC236}">
                    <a16:creationId xmlns:a16="http://schemas.microsoft.com/office/drawing/2014/main" id="{4E47E367-EC2D-4703-BED9-99FB2F745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088102" y="396321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Graphic 21" descr="Construction worker">
                <a:extLst>
                  <a:ext uri="{FF2B5EF4-FFF2-40B4-BE49-F238E27FC236}">
                    <a16:creationId xmlns:a16="http://schemas.microsoft.com/office/drawing/2014/main" id="{856AEEB2-1063-420C-B157-51C6225DA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657600" y="3837727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26" name="Graphic 25" descr="Contract RTL">
              <a:extLst>
                <a:ext uri="{FF2B5EF4-FFF2-40B4-BE49-F238E27FC236}">
                  <a16:creationId xmlns:a16="http://schemas.microsoft.com/office/drawing/2014/main" id="{61AA0CAD-4986-4CDE-B21D-994D9F6B2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524226" y="3517390"/>
              <a:ext cx="914400" cy="914400"/>
            </a:xfrm>
            <a:prstGeom prst="rect">
              <a:avLst/>
            </a:prstGeom>
          </p:spPr>
        </p:pic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EE131BB0-99CF-4753-9719-9B629FC70056}"/>
                </a:ext>
              </a:extLst>
            </p:cNvPr>
            <p:cNvSpPr/>
            <p:nvPr/>
          </p:nvSpPr>
          <p:spPr>
            <a:xfrm rot="2028442">
              <a:off x="2474520" y="1281295"/>
              <a:ext cx="484632" cy="7921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ECED7C-677A-4487-8001-591DD60A17B5}"/>
                </a:ext>
              </a:extLst>
            </p:cNvPr>
            <p:cNvSpPr txBox="1"/>
            <p:nvPr/>
          </p:nvSpPr>
          <p:spPr>
            <a:xfrm>
              <a:off x="476899" y="3140870"/>
              <a:ext cx="14149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Procure a strategic alliance with designers, engineers and contractors to inform the SOC and OBC and the cost envelope as it develops</a:t>
              </a:r>
            </a:p>
          </p:txBody>
        </p:sp>
        <p:pic>
          <p:nvPicPr>
            <p:cNvPr id="33" name="Graphic 32" descr="Champagne glasses">
              <a:extLst>
                <a:ext uri="{FF2B5EF4-FFF2-40B4-BE49-F238E27FC236}">
                  <a16:creationId xmlns:a16="http://schemas.microsoft.com/office/drawing/2014/main" id="{CF43391F-AC4F-4096-9A56-43BF7ADE5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56665" y="3517390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Artist">
              <a:extLst>
                <a:ext uri="{FF2B5EF4-FFF2-40B4-BE49-F238E27FC236}">
                  <a16:creationId xmlns:a16="http://schemas.microsoft.com/office/drawing/2014/main" id="{E60FCEBF-0F58-40AC-94B6-F37736AFC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510959" y="838410"/>
              <a:ext cx="914400" cy="914400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7775AF0-3DED-4D2B-85CB-A4A19E8E730F}"/>
                </a:ext>
              </a:extLst>
            </p:cNvPr>
            <p:cNvSpPr/>
            <p:nvPr/>
          </p:nvSpPr>
          <p:spPr>
            <a:xfrm>
              <a:off x="1494550" y="1981791"/>
              <a:ext cx="1488195" cy="13202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Sign collaborative contract</a:t>
              </a:r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8D683E6A-0205-4C1A-9078-3B48614D5FA1}"/>
                </a:ext>
              </a:extLst>
            </p:cNvPr>
            <p:cNvSpPr/>
            <p:nvPr/>
          </p:nvSpPr>
          <p:spPr>
            <a:xfrm>
              <a:off x="1971703" y="3308672"/>
              <a:ext cx="484632" cy="2800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4" name="Graphic 43" descr="Ruler">
              <a:extLst>
                <a:ext uri="{FF2B5EF4-FFF2-40B4-BE49-F238E27FC236}">
                  <a16:creationId xmlns:a16="http://schemas.microsoft.com/office/drawing/2014/main" id="{D13EFC10-6A21-487A-89D4-648924F47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385558" y="1372950"/>
              <a:ext cx="914400" cy="9144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CF8114D-7AC1-4E6B-A33D-81D80DF99E3B}"/>
                </a:ext>
              </a:extLst>
            </p:cNvPr>
            <p:cNvSpPr txBox="1"/>
            <p:nvPr/>
          </p:nvSpPr>
          <p:spPr>
            <a:xfrm>
              <a:off x="2901922" y="938707"/>
              <a:ext cx="16490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Industrialisation decisions made much earlier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9A15DBF-F8D2-4FD2-8267-0DAF7B14AE85}"/>
              </a:ext>
            </a:extLst>
          </p:cNvPr>
          <p:cNvSpPr txBox="1"/>
          <p:nvPr/>
        </p:nvSpPr>
        <p:spPr>
          <a:xfrm>
            <a:off x="560422" y="1197453"/>
            <a:ext cx="27233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Before you start</a:t>
            </a:r>
          </a:p>
          <a:p>
            <a:r>
              <a:rPr lang="en-GB" dirty="0"/>
              <a:t>Group projects together</a:t>
            </a:r>
          </a:p>
          <a:p>
            <a:r>
              <a:rPr lang="en-GB" dirty="0"/>
              <a:t>Standardise </a:t>
            </a:r>
          </a:p>
          <a:p>
            <a:r>
              <a:rPr lang="en-GB" dirty="0"/>
              <a:t>Portfolio manage</a:t>
            </a:r>
          </a:p>
          <a:p>
            <a:r>
              <a:rPr lang="en-GB" dirty="0"/>
              <a:t>Prepare all documentation</a:t>
            </a:r>
          </a:p>
          <a:p>
            <a:r>
              <a:rPr lang="en-GB" dirty="0"/>
              <a:t>Consult on documentation</a:t>
            </a:r>
          </a:p>
          <a:p>
            <a:r>
              <a:rPr lang="en-GB" dirty="0"/>
              <a:t>Create incentivisation strategies</a:t>
            </a:r>
          </a:p>
          <a:p>
            <a:r>
              <a:rPr lang="en-GB" dirty="0"/>
              <a:t>Open book pricing strategies</a:t>
            </a:r>
          </a:p>
          <a:p>
            <a:r>
              <a:rPr lang="en-GB" dirty="0"/>
              <a:t>Encourage the market to feedback in consultation</a:t>
            </a:r>
          </a:p>
          <a:p>
            <a:r>
              <a:rPr lang="en-GB" dirty="0"/>
              <a:t>Prepare to contract over a longer period</a:t>
            </a:r>
          </a:p>
          <a:p>
            <a:r>
              <a:rPr lang="en-GB" dirty="0"/>
              <a:t>Gather data – hone and improve</a:t>
            </a:r>
          </a:p>
          <a:p>
            <a:r>
              <a:rPr lang="en-GB" dirty="0"/>
              <a:t>Be an INTELLIGENT CLIENT</a:t>
            </a:r>
          </a:p>
        </p:txBody>
      </p:sp>
    </p:spTree>
    <p:extLst>
      <p:ext uri="{BB962C8B-B14F-4D97-AF65-F5344CB8AC3E}">
        <p14:creationId xmlns:p14="http://schemas.microsoft.com/office/powerpoint/2010/main" val="34521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6FB1-7C7A-429F-B654-229AD656A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the Problem with changing established processes?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F9626-A5E0-4CF1-87E1-390502360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4882" y="1156765"/>
            <a:ext cx="2732054" cy="3108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0B1880-E563-44B6-8078-BF0C4354E633}"/>
              </a:ext>
            </a:extLst>
          </p:cNvPr>
          <p:cNvSpPr txBox="1"/>
          <p:nvPr/>
        </p:nvSpPr>
        <p:spPr>
          <a:xfrm>
            <a:off x="5848818" y="6113382"/>
            <a:ext cx="24156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pngall.com/lawyer-png/download/50962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/3.0/"/>
              </a:rPr>
              <a:t>CC BY-NC</a:t>
            </a:r>
            <a:endParaRPr lang="en-GB" sz="900"/>
          </a:p>
        </p:txBody>
      </p:sp>
      <p:pic>
        <p:nvPicPr>
          <p:cNvPr id="4" name="Graphic 3" descr="Coins">
            <a:extLst>
              <a:ext uri="{FF2B5EF4-FFF2-40B4-BE49-F238E27FC236}">
                <a16:creationId xmlns:a16="http://schemas.microsoft.com/office/drawing/2014/main" id="{7E772F03-264A-436B-A3E7-9E9278CC8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15333" y="1488445"/>
            <a:ext cx="914400" cy="914400"/>
          </a:xfrm>
          <a:prstGeom prst="rect">
            <a:avLst/>
          </a:prstGeom>
        </p:spPr>
      </p:pic>
      <p:pic>
        <p:nvPicPr>
          <p:cNvPr id="6" name="Graphic 5" descr="Money">
            <a:extLst>
              <a:ext uri="{FF2B5EF4-FFF2-40B4-BE49-F238E27FC236}">
                <a16:creationId xmlns:a16="http://schemas.microsoft.com/office/drawing/2014/main" id="{546A694F-C62A-4039-A3D2-944C5C090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6136" y="2860045"/>
            <a:ext cx="914400" cy="914400"/>
          </a:xfrm>
          <a:prstGeom prst="rect">
            <a:avLst/>
          </a:prstGeom>
        </p:spPr>
      </p:pic>
      <p:pic>
        <p:nvPicPr>
          <p:cNvPr id="5" name="Graphic 4" descr="Contract RTL">
            <a:extLst>
              <a:ext uri="{FF2B5EF4-FFF2-40B4-BE49-F238E27FC236}">
                <a16:creationId xmlns:a16="http://schemas.microsoft.com/office/drawing/2014/main" id="{CD032D7E-387B-4065-B2CD-D8D65A7697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3181" y="2735921"/>
            <a:ext cx="914400" cy="914400"/>
          </a:xfrm>
          <a:prstGeom prst="rect">
            <a:avLst/>
          </a:prstGeom>
        </p:spPr>
      </p:pic>
      <p:pic>
        <p:nvPicPr>
          <p:cNvPr id="10" name="Graphic 9" descr="Traffic light">
            <a:extLst>
              <a:ext uri="{FF2B5EF4-FFF2-40B4-BE49-F238E27FC236}">
                <a16:creationId xmlns:a16="http://schemas.microsoft.com/office/drawing/2014/main" id="{05A62650-DE4D-4309-B744-C436D2D77B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1337" y="1488445"/>
            <a:ext cx="914400" cy="9144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57418F22-5757-4FD6-9097-FB60DE9D00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71483" y="3983397"/>
            <a:ext cx="914400" cy="914400"/>
          </a:xfrm>
          <a:prstGeom prst="rect">
            <a:avLst/>
          </a:prstGeom>
        </p:spPr>
      </p:pic>
      <p:pic>
        <p:nvPicPr>
          <p:cNvPr id="18" name="Graphic 17" descr="Close">
            <a:extLst>
              <a:ext uri="{FF2B5EF4-FFF2-40B4-BE49-F238E27FC236}">
                <a16:creationId xmlns:a16="http://schemas.microsoft.com/office/drawing/2014/main" id="{FE67C767-8028-480C-901C-E3CC55A8B0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090380" y="39846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ABINET OFFICE PALETTE">
      <a:dk1>
        <a:srgbClr val="000000"/>
      </a:dk1>
      <a:lt1>
        <a:srgbClr val="FFFFFF"/>
      </a:lt1>
      <a:dk2>
        <a:srgbClr val="0A4061"/>
      </a:dk2>
      <a:lt2>
        <a:srgbClr val="EBEBEC"/>
      </a:lt2>
      <a:accent1>
        <a:srgbClr val="2B96BD"/>
      </a:accent1>
      <a:accent2>
        <a:srgbClr val="0A4061"/>
      </a:accent2>
      <a:accent3>
        <a:srgbClr val="343741"/>
      </a:accent3>
      <a:accent4>
        <a:srgbClr val="71737A"/>
      </a:accent4>
      <a:accent5>
        <a:srgbClr val="C2C2C6"/>
      </a:accent5>
      <a:accent6>
        <a:srgbClr val="EBEAEC"/>
      </a:accent6>
      <a:hlink>
        <a:srgbClr val="2B96BD"/>
      </a:hlink>
      <a:folHlink>
        <a:srgbClr val="0A40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431</Words>
  <Application>Microsoft Macintosh PowerPoint</Application>
  <PresentationFormat>On-screen Show (16:9)</PresentationFormat>
  <Paragraphs>71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Roboto</vt:lpstr>
      <vt:lpstr>Barlow Medium</vt:lpstr>
      <vt:lpstr>Barlow</vt:lpstr>
      <vt:lpstr>Arial</vt:lpstr>
      <vt:lpstr>NTR</vt:lpstr>
      <vt:lpstr>Noto Sans Symbols</vt:lpstr>
      <vt:lpstr>Calibri</vt:lpstr>
      <vt:lpstr>Office Theme</vt:lpstr>
      <vt:lpstr>Building a new culture -  Enhancing collaboration and trust between the Government and the private sector   Sara Humber  Commercial Specialist IPA</vt:lpstr>
      <vt:lpstr>Why are we here? </vt:lpstr>
      <vt:lpstr>WHY DO I THINK IT IS ABOUT CULTURE?  </vt:lpstr>
      <vt:lpstr>The History</vt:lpstr>
      <vt:lpstr>From Uncertainty to Uniformity </vt:lpstr>
      <vt:lpstr>From Distrust to Harmony</vt:lpstr>
      <vt:lpstr>Business Case Process</vt:lpstr>
      <vt:lpstr>Modern Business Case Process</vt:lpstr>
      <vt:lpstr>What’s the Problem with changing established processes?</vt:lpstr>
      <vt:lpstr>What are the potential benefits from creating the right culture and processes for industrialised solutions to thrive?   </vt:lpstr>
      <vt:lpstr>The Virtuous Circle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"Building a new culture - enhancing collaboration and trust between the Government and the private sector</dc:title>
  <dc:creator>Sara Humber</dc:creator>
  <cp:lastModifiedBy>Paul Wheeler</cp:lastModifiedBy>
  <cp:revision>71</cp:revision>
  <dcterms:modified xsi:type="dcterms:W3CDTF">2024-02-27T07:38:33Z</dcterms:modified>
</cp:coreProperties>
</file>