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Barlow" pitchFamily="2" charset="77"/>
      <p:regular r:id="rId6"/>
      <p:bold r:id="rId7"/>
      <p:italic r:id="rId8"/>
      <p:boldItalic r:id="rId9"/>
    </p:embeddedFont>
    <p:embeddedFont>
      <p:font typeface="Barlow Medium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zvZwnO+pwdd32VW6Vx66HAMD3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72"/>
  </p:normalViewPr>
  <p:slideViewPr>
    <p:cSldViewPr snapToGrid="0">
      <p:cViewPr varScale="1">
        <p:scale>
          <a:sx n="150" d="100"/>
          <a:sy n="150" d="100"/>
        </p:scale>
        <p:origin x="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c4ccecf70_0_4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2bc4ccecf7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400" cy="333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2be36fb87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f2be36fb87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>
            <a:spLocks noGrp="1"/>
          </p:cNvSpPr>
          <p:nvPr>
            <p:ph type="pic" idx="2"/>
          </p:nvPr>
        </p:nvSpPr>
        <p:spPr>
          <a:xfrm>
            <a:off x="3996000" y="-2"/>
            <a:ext cx="5148000" cy="51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415977" y="1778400"/>
            <a:ext cx="33450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50"/>
              <a:buFont typeface="Barlow"/>
              <a:buNone/>
              <a:defRPr sz="32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452" y="399583"/>
            <a:ext cx="983088" cy="7683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 with Picture">
  <p:cSld name="5_Title and Content with Pictur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03181" y="1115708"/>
            <a:ext cx="37164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>
            <a:spLocks noGrp="1"/>
          </p:cNvSpPr>
          <p:nvPr>
            <p:ph type="pic" idx="2"/>
          </p:nvPr>
        </p:nvSpPr>
        <p:spPr>
          <a:xfrm>
            <a:off x="4377920" y="0"/>
            <a:ext cx="47661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Picture">
  <p:cSld name="Title and Content with Pictur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4621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03181" y="1115708"/>
            <a:ext cx="37164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>
            <a:spLocks noGrp="1"/>
          </p:cNvSpPr>
          <p:nvPr>
            <p:ph type="pic" idx="2"/>
          </p:nvPr>
        </p:nvSpPr>
        <p:spPr>
          <a:xfrm>
            <a:off x="5024438" y="0"/>
            <a:ext cx="4119600" cy="472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 with Picture">
  <p:cSld name="6_Title and Content with Pictur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1" y="0"/>
            <a:ext cx="2583300" cy="65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8"/>
          <p:cNvSpPr>
            <a:spLocks noGrp="1"/>
          </p:cNvSpPr>
          <p:nvPr>
            <p:ph type="pic" idx="2"/>
          </p:nvPr>
        </p:nvSpPr>
        <p:spPr>
          <a:xfrm>
            <a:off x="-1" y="0"/>
            <a:ext cx="4511400" cy="514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444985" y="460673"/>
            <a:ext cx="4522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444984" y="1115708"/>
            <a:ext cx="3716400" cy="3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03182" y="285075"/>
            <a:ext cx="21801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17334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 rot="5400000">
            <a:off x="7852024" y="3857875"/>
            <a:ext cx="1291976" cy="1291976"/>
          </a:xfrm>
          <a:custGeom>
            <a:avLst/>
            <a:gdLst/>
            <a:ahLst/>
            <a:cxnLst/>
            <a:rect l="l" t="t" r="r" b="b"/>
            <a:pathLst>
              <a:path w="1291976" h="1291976" extrusionOk="0">
                <a:moveTo>
                  <a:pt x="0" y="644401"/>
                </a:moveTo>
                <a:lnTo>
                  <a:pt x="0" y="0"/>
                </a:lnTo>
                <a:lnTo>
                  <a:pt x="647576" y="0"/>
                </a:lnTo>
                <a:lnTo>
                  <a:pt x="1291975" y="0"/>
                </a:lnTo>
                <a:lnTo>
                  <a:pt x="1291976" y="0"/>
                </a:lnTo>
                <a:lnTo>
                  <a:pt x="1291976" y="1291976"/>
                </a:lnTo>
                <a:lnTo>
                  <a:pt x="647576" y="1291976"/>
                </a:lnTo>
                <a:lnTo>
                  <a:pt x="647576" y="6444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ue Panel">
  <p:cSld name="Title and Blue Panel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3996000" y="0"/>
            <a:ext cx="5148000" cy="5148000"/>
          </a:xfrm>
          <a:custGeom>
            <a:avLst/>
            <a:gdLst/>
            <a:ahLst/>
            <a:cxnLst/>
            <a:rect l="l" t="t" r="r" b="b"/>
            <a:pathLst>
              <a:path w="5148000" h="5148000" extrusionOk="0">
                <a:moveTo>
                  <a:pt x="1933200" y="0"/>
                </a:moveTo>
                <a:lnTo>
                  <a:pt x="5148000" y="0"/>
                </a:lnTo>
                <a:lnTo>
                  <a:pt x="5148000" y="4499100"/>
                </a:lnTo>
                <a:lnTo>
                  <a:pt x="3214800" y="4499100"/>
                </a:lnTo>
                <a:lnTo>
                  <a:pt x="3214800" y="5148000"/>
                </a:lnTo>
                <a:lnTo>
                  <a:pt x="0" y="5148000"/>
                </a:lnTo>
                <a:lnTo>
                  <a:pt x="0" y="644400"/>
                </a:lnTo>
                <a:lnTo>
                  <a:pt x="1933200" y="644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34281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Barl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886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886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629842" y="1098327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2"/>
          </p:nvPr>
        </p:nvSpPr>
        <p:spPr>
          <a:xfrm>
            <a:off x="629842" y="1716261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3"/>
          </p:nvPr>
        </p:nvSpPr>
        <p:spPr>
          <a:xfrm>
            <a:off x="4629150" y="1098327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4"/>
          </p:nvPr>
        </p:nvSpPr>
        <p:spPr>
          <a:xfrm>
            <a:off x="4629150" y="1716261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21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403622" y="1013222"/>
            <a:ext cx="8031077" cy="304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2B96BD"/>
              </a:buClr>
              <a:buSzPts val="1400"/>
              <a:buFont typeface="Noto Sans Symbols"/>
              <a:buChar char="▪"/>
              <a:defRPr sz="1050"/>
            </a:lvl1pPr>
            <a:lvl2pPr marL="914400" lvl="1" indent="-3175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2B96BD"/>
              </a:buClr>
              <a:buSzPts val="1400"/>
              <a:buFont typeface="Noto Sans Symbols"/>
              <a:buChar char="▪"/>
              <a:defRPr sz="1050"/>
            </a:lvl2pPr>
            <a:lvl3pPr marL="1371600" lvl="2" indent="-3175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2B96BD"/>
              </a:buClr>
              <a:buSzPts val="1400"/>
              <a:buFont typeface="Noto Sans Symbols"/>
              <a:buChar char="▪"/>
              <a:defRPr sz="1050"/>
            </a:lvl3pPr>
            <a:lvl4pPr marL="1828800" lvl="3" indent="-3175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2B96BD"/>
              </a:buClr>
              <a:buSzPts val="1400"/>
              <a:buFont typeface="Noto Sans Symbols"/>
              <a:buChar char="▪"/>
              <a:defRPr sz="1050"/>
            </a:lvl4pPr>
            <a:lvl5pPr marL="2286000" lvl="4" indent="-3175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2B96BD"/>
              </a:buClr>
              <a:buSzPts val="1400"/>
              <a:buFont typeface="Noto Sans Symbols"/>
              <a:buChar char="▪"/>
              <a:defRPr sz="1050"/>
            </a:lvl5pPr>
            <a:lvl6pPr marL="2743200" lvl="5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21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403180" y="1115708"/>
            <a:ext cx="83154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26454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 with Picture">
  <p:cSld name="4_Title and Content with Pictur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/>
          <p:nvPr/>
        </p:nvSpPr>
        <p:spPr>
          <a:xfrm rot="5400000">
            <a:off x="648588" y="-653089"/>
            <a:ext cx="5148000" cy="6445175"/>
          </a:xfrm>
          <a:custGeom>
            <a:avLst/>
            <a:gdLst/>
            <a:ahLst/>
            <a:cxnLst/>
            <a:rect l="l" t="t" r="r" b="b"/>
            <a:pathLst>
              <a:path w="5148000" h="6445175" extrusionOk="0">
                <a:moveTo>
                  <a:pt x="0" y="6445175"/>
                </a:moveTo>
                <a:lnTo>
                  <a:pt x="0" y="6445174"/>
                </a:lnTo>
                <a:lnTo>
                  <a:pt x="0" y="5148001"/>
                </a:lnTo>
                <a:lnTo>
                  <a:pt x="0" y="5148000"/>
                </a:lnTo>
                <a:lnTo>
                  <a:pt x="0" y="3036727"/>
                </a:lnTo>
                <a:lnTo>
                  <a:pt x="0" y="1941574"/>
                </a:lnTo>
                <a:lnTo>
                  <a:pt x="0" y="1739553"/>
                </a:lnTo>
                <a:lnTo>
                  <a:pt x="0" y="644400"/>
                </a:lnTo>
                <a:lnTo>
                  <a:pt x="1933200" y="644400"/>
                </a:lnTo>
                <a:lnTo>
                  <a:pt x="1933200" y="0"/>
                </a:lnTo>
                <a:lnTo>
                  <a:pt x="4503600" y="0"/>
                </a:lnTo>
                <a:lnTo>
                  <a:pt x="4503600" y="631143"/>
                </a:lnTo>
                <a:lnTo>
                  <a:pt x="4503600" y="639152"/>
                </a:lnTo>
                <a:lnTo>
                  <a:pt x="4503600" y="1270295"/>
                </a:lnTo>
                <a:lnTo>
                  <a:pt x="5148000" y="1270295"/>
                </a:lnTo>
                <a:lnTo>
                  <a:pt x="5148000" y="1297174"/>
                </a:lnTo>
                <a:lnTo>
                  <a:pt x="5148000" y="2392327"/>
                </a:lnTo>
                <a:lnTo>
                  <a:pt x="5148000" y="4499100"/>
                </a:lnTo>
                <a:lnTo>
                  <a:pt x="5148000" y="5148001"/>
                </a:lnTo>
                <a:lnTo>
                  <a:pt x="5148000" y="5796274"/>
                </a:lnTo>
                <a:lnTo>
                  <a:pt x="5148000" y="6445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4621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403181" y="1115708"/>
            <a:ext cx="37164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/>
          </a:p>
        </p:txBody>
      </p:sp>
      <p:sp>
        <p:nvSpPr>
          <p:cNvPr id="31" name="Google Shape;31;p10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0"/>
          <p:cNvSpPr/>
          <p:nvPr/>
        </p:nvSpPr>
        <p:spPr>
          <a:xfrm rot="-5400000">
            <a:off x="7857824" y="-2624"/>
            <a:ext cx="1283552" cy="1288800"/>
          </a:xfrm>
          <a:custGeom>
            <a:avLst/>
            <a:gdLst/>
            <a:ahLst/>
            <a:cxnLst/>
            <a:rect l="l" t="t" r="r" b="b"/>
            <a:pathLst>
              <a:path w="1283552" h="1288800" extrusionOk="0">
                <a:moveTo>
                  <a:pt x="644400" y="0"/>
                </a:moveTo>
                <a:lnTo>
                  <a:pt x="1283552" y="0"/>
                </a:lnTo>
                <a:lnTo>
                  <a:pt x="1283552" y="1288800"/>
                </a:lnTo>
                <a:lnTo>
                  <a:pt x="0" y="1288800"/>
                </a:lnTo>
                <a:lnTo>
                  <a:pt x="0" y="644400"/>
                </a:lnTo>
                <a:lnTo>
                  <a:pt x="644400" y="644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0"/>
          <p:cNvSpPr/>
          <p:nvPr/>
        </p:nvSpPr>
        <p:spPr>
          <a:xfrm>
            <a:off x="7852024" y="4509375"/>
            <a:ext cx="1292100" cy="64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>
  <p:cSld name="Intro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/>
          <p:nvPr/>
        </p:nvSpPr>
        <p:spPr>
          <a:xfrm>
            <a:off x="0" y="1933294"/>
            <a:ext cx="3862800" cy="3222000"/>
          </a:xfrm>
          <a:custGeom>
            <a:avLst/>
            <a:gdLst/>
            <a:ahLst/>
            <a:cxnLst/>
            <a:rect l="l" t="t" r="r" b="b"/>
            <a:pathLst>
              <a:path w="3862800" h="3222000" extrusionOk="0">
                <a:moveTo>
                  <a:pt x="0" y="0"/>
                </a:moveTo>
                <a:lnTo>
                  <a:pt x="2577600" y="0"/>
                </a:lnTo>
                <a:lnTo>
                  <a:pt x="3862800" y="0"/>
                </a:lnTo>
                <a:lnTo>
                  <a:pt x="3862800" y="1933200"/>
                </a:lnTo>
                <a:lnTo>
                  <a:pt x="2577600" y="1933200"/>
                </a:lnTo>
                <a:lnTo>
                  <a:pt x="2577600" y="2577600"/>
                </a:lnTo>
                <a:lnTo>
                  <a:pt x="3222000" y="2577600"/>
                </a:lnTo>
                <a:lnTo>
                  <a:pt x="3222000" y="3222000"/>
                </a:lnTo>
                <a:lnTo>
                  <a:pt x="2577600" y="3222000"/>
                </a:lnTo>
                <a:lnTo>
                  <a:pt x="0" y="3222000"/>
                </a:lnTo>
                <a:lnTo>
                  <a:pt x="0" y="3222000"/>
                </a:lnTo>
                <a:lnTo>
                  <a:pt x="0" y="2577600"/>
                </a:lnTo>
                <a:lnTo>
                  <a:pt x="0" y="2577600"/>
                </a:lnTo>
                <a:lnTo>
                  <a:pt x="0" y="1933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403182" y="460673"/>
            <a:ext cx="3257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403181" y="2221790"/>
            <a:ext cx="28680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None/>
              <a:defRPr sz="1100" b="0" i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2641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/>
          </a:p>
        </p:txBody>
      </p:sp>
      <p:sp>
        <p:nvSpPr>
          <p:cNvPr id="40" name="Google Shape;40;p11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1"/>
          <p:cNvSpPr/>
          <p:nvPr/>
        </p:nvSpPr>
        <p:spPr>
          <a:xfrm>
            <a:off x="7855200" y="0"/>
            <a:ext cx="1288800" cy="64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4572000" y="912199"/>
            <a:ext cx="41688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None/>
              <a:defRPr sz="95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886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7" name="Google Shape;47;p12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with Picture">
  <p:cSld name="2_Title and Content with Pictur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4621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403181" y="1115708"/>
            <a:ext cx="37164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7860448" y="3854700"/>
            <a:ext cx="1283552" cy="1288800"/>
          </a:xfrm>
          <a:custGeom>
            <a:avLst/>
            <a:gdLst/>
            <a:ahLst/>
            <a:cxnLst/>
            <a:rect l="l" t="t" r="r" b="b"/>
            <a:pathLst>
              <a:path w="1283552" h="1288800" extrusionOk="0">
                <a:moveTo>
                  <a:pt x="644400" y="0"/>
                </a:moveTo>
                <a:lnTo>
                  <a:pt x="1283552" y="0"/>
                </a:lnTo>
                <a:lnTo>
                  <a:pt x="1283552" y="1288800"/>
                </a:lnTo>
                <a:lnTo>
                  <a:pt x="0" y="1288800"/>
                </a:lnTo>
                <a:lnTo>
                  <a:pt x="0" y="644400"/>
                </a:lnTo>
                <a:lnTo>
                  <a:pt x="644400" y="644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>
            <a:spLocks noGrp="1"/>
          </p:cNvSpPr>
          <p:nvPr>
            <p:ph type="pic" idx="2"/>
          </p:nvPr>
        </p:nvSpPr>
        <p:spPr>
          <a:xfrm>
            <a:off x="5024438" y="0"/>
            <a:ext cx="4119600" cy="449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with Picture">
  <p:cSld name="1_Title and Content with Pictur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4490862"/>
            <a:ext cx="3220200" cy="6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>
            <a:spLocks noGrp="1"/>
          </p:cNvSpPr>
          <p:nvPr>
            <p:ph type="pic" idx="2"/>
          </p:nvPr>
        </p:nvSpPr>
        <p:spPr>
          <a:xfrm>
            <a:off x="0" y="0"/>
            <a:ext cx="3867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444985" y="460673"/>
            <a:ext cx="4522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444984" y="1115708"/>
            <a:ext cx="3716400" cy="3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403182" y="285075"/>
            <a:ext cx="21801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 rot="-5400000">
            <a:off x="8175749" y="4175250"/>
            <a:ext cx="1292100" cy="64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 with Picture">
  <p:cSld name="3_Title and Content with Pictur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" y="-1"/>
            <a:ext cx="8489439" cy="5143502"/>
          </a:xfrm>
          <a:custGeom>
            <a:avLst/>
            <a:gdLst/>
            <a:ahLst/>
            <a:cxnLst/>
            <a:rect l="l" t="t" r="r" b="b"/>
            <a:pathLst>
              <a:path w="8489439" h="5143502" extrusionOk="0">
                <a:moveTo>
                  <a:pt x="5155198" y="0"/>
                </a:moveTo>
                <a:lnTo>
                  <a:pt x="7855195" y="0"/>
                </a:lnTo>
                <a:lnTo>
                  <a:pt x="7855195" y="591870"/>
                </a:lnTo>
                <a:lnTo>
                  <a:pt x="8489439" y="591870"/>
                </a:lnTo>
                <a:lnTo>
                  <a:pt x="8489439" y="4485250"/>
                </a:lnTo>
                <a:lnTo>
                  <a:pt x="5923279" y="4485250"/>
                </a:lnTo>
                <a:lnTo>
                  <a:pt x="5923279" y="5143502"/>
                </a:lnTo>
                <a:lnTo>
                  <a:pt x="5029199" y="5143502"/>
                </a:lnTo>
                <a:lnTo>
                  <a:pt x="5029199" y="5138580"/>
                </a:lnTo>
                <a:lnTo>
                  <a:pt x="3866400" y="5138580"/>
                </a:lnTo>
                <a:lnTo>
                  <a:pt x="3866400" y="4485250"/>
                </a:lnTo>
                <a:lnTo>
                  <a:pt x="0" y="4485250"/>
                </a:lnTo>
                <a:lnTo>
                  <a:pt x="0" y="4263108"/>
                </a:lnTo>
                <a:lnTo>
                  <a:pt x="0" y="1289859"/>
                </a:lnTo>
                <a:lnTo>
                  <a:pt x="4522360" y="1289859"/>
                </a:lnTo>
                <a:lnTo>
                  <a:pt x="4522360" y="638448"/>
                </a:lnTo>
                <a:lnTo>
                  <a:pt x="5155198" y="6384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4097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03181" y="1509247"/>
            <a:ext cx="74910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886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"/>
              <a:buNone/>
              <a:defRPr sz="280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03181" y="1143751"/>
            <a:ext cx="78867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ftr" idx="11"/>
          </p:nvPr>
        </p:nvSpPr>
        <p:spPr>
          <a:xfrm>
            <a:off x="571500" y="4732734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0" b="0" i="0" u="none" strike="noStrike" cap="none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sldNum" idx="12"/>
          </p:nvPr>
        </p:nvSpPr>
        <p:spPr>
          <a:xfrm>
            <a:off x="0" y="4732734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"/>
          <p:cNvPicPr preferRelativeResize="0"/>
          <p:nvPr/>
        </p:nvPicPr>
        <p:blipFill rotWithShape="1">
          <a:blip r:embed="rId3">
            <a:alphaModFix/>
          </a:blip>
          <a:srcRect l="24254" r="24249"/>
          <a:stretch/>
        </p:blipFill>
        <p:spPr>
          <a:xfrm>
            <a:off x="3984171" y="-1"/>
            <a:ext cx="5160870" cy="5148000"/>
          </a:xfrm>
          <a:custGeom>
            <a:avLst/>
            <a:gdLst/>
            <a:ahLst/>
            <a:cxnLst/>
            <a:rect l="l" t="t" r="r" b="b"/>
            <a:pathLst>
              <a:path w="5148000" h="5148000" extrusionOk="0">
                <a:moveTo>
                  <a:pt x="1288800" y="0"/>
                </a:moveTo>
                <a:lnTo>
                  <a:pt x="3859199" y="0"/>
                </a:lnTo>
                <a:lnTo>
                  <a:pt x="3859199" y="644402"/>
                </a:lnTo>
                <a:lnTo>
                  <a:pt x="5148000" y="644402"/>
                </a:lnTo>
                <a:lnTo>
                  <a:pt x="5148000" y="4499101"/>
                </a:lnTo>
                <a:lnTo>
                  <a:pt x="4503599" y="4499101"/>
                </a:lnTo>
                <a:lnTo>
                  <a:pt x="4503599" y="5148000"/>
                </a:lnTo>
                <a:lnTo>
                  <a:pt x="0" y="5148000"/>
                </a:lnTo>
                <a:lnTo>
                  <a:pt x="0" y="644402"/>
                </a:lnTo>
                <a:lnTo>
                  <a:pt x="1288800" y="6444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pic>
      <p:sp>
        <p:nvSpPr>
          <p:cNvPr id="135" name="Google Shape;135;p1"/>
          <p:cNvSpPr txBox="1">
            <a:spLocks noGrp="1"/>
          </p:cNvSpPr>
          <p:nvPr>
            <p:ph type="ctrTitle"/>
          </p:nvPr>
        </p:nvSpPr>
        <p:spPr>
          <a:xfrm>
            <a:off x="415975" y="1778400"/>
            <a:ext cx="37968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rgbClr val="44546A"/>
                </a:solidFill>
                <a:highlight>
                  <a:srgbClr val="FFFFFF"/>
                </a:highlight>
              </a:rPr>
              <a:t>Transforming Infrastructure Performance </a:t>
            </a:r>
            <a:br>
              <a:rPr lang="en-GB" sz="2400">
                <a:solidFill>
                  <a:srgbClr val="44546A"/>
                </a:solidFill>
                <a:highlight>
                  <a:srgbClr val="FFFFFF"/>
                </a:highlight>
              </a:rPr>
            </a:br>
            <a:r>
              <a:rPr lang="en-GB" sz="1600">
                <a:solidFill>
                  <a:srgbClr val="44546A"/>
                </a:solidFill>
              </a:rPr>
              <a:t>TIP LIVE 2024</a:t>
            </a:r>
            <a:endParaRPr sz="1600">
              <a:solidFill>
                <a:srgbClr val="44546A"/>
              </a:solidFill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4636800" y="-3177"/>
            <a:ext cx="1933200" cy="1288800"/>
          </a:xfrm>
          <a:custGeom>
            <a:avLst/>
            <a:gdLst/>
            <a:ahLst/>
            <a:cxnLst/>
            <a:rect l="l" t="t" r="r" b="b"/>
            <a:pathLst>
              <a:path w="1933200" h="1288800" extrusionOk="0">
                <a:moveTo>
                  <a:pt x="644400" y="0"/>
                </a:moveTo>
                <a:lnTo>
                  <a:pt x="1933200" y="0"/>
                </a:lnTo>
                <a:lnTo>
                  <a:pt x="1933200" y="644400"/>
                </a:lnTo>
                <a:lnTo>
                  <a:pt x="1288800" y="644400"/>
                </a:lnTo>
                <a:lnTo>
                  <a:pt x="1288800" y="1288800"/>
                </a:lnTo>
                <a:lnTo>
                  <a:pt x="0" y="1288800"/>
                </a:lnTo>
                <a:lnTo>
                  <a:pt x="0" y="644400"/>
                </a:lnTo>
                <a:lnTo>
                  <a:pt x="644400" y="644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7210800" y="3210300"/>
            <a:ext cx="1933200" cy="1933200"/>
          </a:xfrm>
          <a:custGeom>
            <a:avLst/>
            <a:gdLst/>
            <a:ahLst/>
            <a:cxnLst/>
            <a:rect l="l" t="t" r="r" b="b"/>
            <a:pathLst>
              <a:path w="1933200" h="1933200" extrusionOk="0">
                <a:moveTo>
                  <a:pt x="1288800" y="0"/>
                </a:moveTo>
                <a:lnTo>
                  <a:pt x="1933200" y="0"/>
                </a:lnTo>
                <a:lnTo>
                  <a:pt x="1933200" y="644400"/>
                </a:lnTo>
                <a:lnTo>
                  <a:pt x="1933200" y="1288800"/>
                </a:lnTo>
                <a:lnTo>
                  <a:pt x="1288800" y="1288800"/>
                </a:lnTo>
                <a:lnTo>
                  <a:pt x="1288800" y="1933200"/>
                </a:lnTo>
                <a:lnTo>
                  <a:pt x="0" y="1933200"/>
                </a:lnTo>
                <a:lnTo>
                  <a:pt x="0" y="1288800"/>
                </a:lnTo>
                <a:lnTo>
                  <a:pt x="644400" y="1288800"/>
                </a:lnTo>
                <a:lnTo>
                  <a:pt x="644400" y="644400"/>
                </a:lnTo>
                <a:lnTo>
                  <a:pt x="1288800" y="644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415975" y="3759600"/>
            <a:ext cx="40011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low"/>
              <a:buNone/>
            </a:pPr>
            <a:r>
              <a:rPr lang="en-GB" sz="16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Stephen Dance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low"/>
              <a:buNone/>
            </a:pPr>
            <a:r>
              <a:rPr lang="en-GB" sz="16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600" b="0" i="0" u="none" strike="noStrike" cap="none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low"/>
              <a:buNone/>
            </a:pPr>
            <a:endParaRPr sz="1850" b="0" i="0" u="none" strike="noStrike" cap="none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g2bc4ccecf70_0_42"/>
          <p:cNvGrpSpPr/>
          <p:nvPr/>
        </p:nvGrpSpPr>
        <p:grpSpPr>
          <a:xfrm>
            <a:off x="2632000" y="0"/>
            <a:ext cx="6512000" cy="5143500"/>
            <a:chOff x="2632000" y="0"/>
            <a:chExt cx="6512000" cy="5143500"/>
          </a:xfrm>
        </p:grpSpPr>
        <p:pic>
          <p:nvPicPr>
            <p:cNvPr id="144" name="Google Shape;144;g2bc4ccecf70_0_42"/>
            <p:cNvPicPr preferRelativeResize="0"/>
            <p:nvPr/>
          </p:nvPicPr>
          <p:blipFill rotWithShape="1">
            <a:blip r:embed="rId3">
              <a:alphaModFix/>
            </a:blip>
            <a:srcRect l="8612" t="1663" r="5172" b="1050"/>
            <a:stretch/>
          </p:blipFill>
          <p:spPr>
            <a:xfrm>
              <a:off x="2632000" y="0"/>
              <a:ext cx="6512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g2bc4ccecf70_0_42"/>
            <p:cNvSpPr txBox="1"/>
            <p:nvPr/>
          </p:nvSpPr>
          <p:spPr>
            <a:xfrm rot="-5400000">
              <a:off x="2550425" y="3716300"/>
              <a:ext cx="803100" cy="4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434343"/>
                  </a:solidFill>
                  <a:latin typeface="Nunito"/>
                  <a:ea typeface="Nunito"/>
                  <a:cs typeface="Nunito"/>
                  <a:sym typeface="Nunito"/>
                </a:rPr>
                <a:t>Systems  of Systems</a:t>
              </a:r>
              <a:endParaRPr sz="9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6" name="Google Shape;146;g2bc4ccecf70_0_42"/>
            <p:cNvSpPr txBox="1"/>
            <p:nvPr/>
          </p:nvSpPr>
          <p:spPr>
            <a:xfrm rot="-5400000">
              <a:off x="2686325" y="1922075"/>
              <a:ext cx="531300" cy="3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434343"/>
                  </a:solidFill>
                  <a:latin typeface="Nunito"/>
                  <a:ea typeface="Nunito"/>
                  <a:cs typeface="Nunito"/>
                  <a:sym typeface="Nunito"/>
                </a:rPr>
                <a:t>Policy</a:t>
              </a:r>
              <a:endParaRPr sz="9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7" name="Google Shape;147;g2bc4ccecf70_0_42"/>
            <p:cNvSpPr txBox="1"/>
            <p:nvPr/>
          </p:nvSpPr>
          <p:spPr>
            <a:xfrm rot="-5400000">
              <a:off x="2597225" y="356175"/>
              <a:ext cx="803100" cy="31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18000" rIns="91425" bIns="180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rgbClr val="434343"/>
                  </a:solidFill>
                  <a:latin typeface="Nunito"/>
                  <a:ea typeface="Nunito"/>
                  <a:cs typeface="Nunito"/>
                  <a:sym typeface="Nunito"/>
                </a:rPr>
                <a:t>Societal outcomes</a:t>
              </a:r>
              <a:endParaRPr sz="900" b="1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48" name="Google Shape;148;g2bc4ccecf70_0_42"/>
          <p:cNvSpPr/>
          <p:nvPr/>
        </p:nvSpPr>
        <p:spPr>
          <a:xfrm>
            <a:off x="-9575" y="4100"/>
            <a:ext cx="2816100" cy="5143500"/>
          </a:xfrm>
          <a:prstGeom prst="rect">
            <a:avLst/>
          </a:prstGeom>
          <a:solidFill>
            <a:srgbClr val="44546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9" name="Google Shape;149;g2bc4ccecf70_0_42"/>
          <p:cNvSpPr txBox="1">
            <a:spLocks noGrp="1"/>
          </p:cNvSpPr>
          <p:nvPr>
            <p:ph type="title"/>
          </p:nvPr>
        </p:nvSpPr>
        <p:spPr>
          <a:xfrm>
            <a:off x="231800" y="1457275"/>
            <a:ext cx="23421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-GB" sz="3000">
                <a:solidFill>
                  <a:srgbClr val="DCDCE5"/>
                </a:solidFill>
              </a:rPr>
              <a:t>TIP: Building readiness for the future in a challenging environment</a:t>
            </a:r>
            <a:endParaRPr sz="3000">
              <a:solidFill>
                <a:srgbClr val="DCDCE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2be36fb87_1_81"/>
          <p:cNvSpPr/>
          <p:nvPr/>
        </p:nvSpPr>
        <p:spPr>
          <a:xfrm>
            <a:off x="1975" y="-100"/>
            <a:ext cx="9144000" cy="51435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5" name="Google Shape;155;g1f2be36fb87_1_81"/>
          <p:cNvSpPr/>
          <p:nvPr/>
        </p:nvSpPr>
        <p:spPr>
          <a:xfrm>
            <a:off x="2050" y="527050"/>
            <a:ext cx="9144000" cy="4616400"/>
          </a:xfrm>
          <a:prstGeom prst="homePlate">
            <a:avLst>
              <a:gd name="adj" fmla="val 496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6" name="Google Shape;156;g1f2be36fb87_1_81"/>
          <p:cNvSpPr txBox="1"/>
          <p:nvPr/>
        </p:nvSpPr>
        <p:spPr>
          <a:xfrm>
            <a:off x="3770402" y="2118905"/>
            <a:ext cx="1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7" name="Google Shape;157;g1f2be36fb87_1_81"/>
          <p:cNvSpPr/>
          <p:nvPr/>
        </p:nvSpPr>
        <p:spPr>
          <a:xfrm>
            <a:off x="6095575" y="0"/>
            <a:ext cx="3045600" cy="579300"/>
          </a:xfrm>
          <a:prstGeom prst="rect">
            <a:avLst/>
          </a:prstGeom>
          <a:solidFill>
            <a:srgbClr val="FF66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Productivity</a:t>
            </a:r>
            <a:endParaRPr sz="18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8" name="Google Shape;158;g1f2be36fb87_1_81"/>
          <p:cNvSpPr/>
          <p:nvPr/>
        </p:nvSpPr>
        <p:spPr>
          <a:xfrm>
            <a:off x="3047925" y="0"/>
            <a:ext cx="3045600" cy="579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Industrialisation</a:t>
            </a:r>
            <a:endParaRPr sz="18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9" name="Google Shape;159;g1f2be36fb87_1_81"/>
          <p:cNvSpPr/>
          <p:nvPr/>
        </p:nvSpPr>
        <p:spPr>
          <a:xfrm>
            <a:off x="2825" y="0"/>
            <a:ext cx="3045600" cy="5793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Value</a:t>
            </a:r>
            <a:endParaRPr sz="18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60" name="Google Shape;160;g1f2be36fb87_1_81"/>
          <p:cNvPicPr preferRelativeResize="0"/>
          <p:nvPr/>
        </p:nvPicPr>
        <p:blipFill rotWithShape="1">
          <a:blip r:embed="rId3">
            <a:alphaModFix/>
          </a:blip>
          <a:srcRect l="5542" t="17164" r="23586" b="5520"/>
          <a:stretch/>
        </p:blipFill>
        <p:spPr>
          <a:xfrm>
            <a:off x="5989976" y="2029350"/>
            <a:ext cx="2196050" cy="5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f2be36fb87_1_81"/>
          <p:cNvSpPr txBox="1"/>
          <p:nvPr/>
        </p:nvSpPr>
        <p:spPr>
          <a:xfrm>
            <a:off x="5989975" y="2608650"/>
            <a:ext cx="2432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>
                <a:solidFill>
                  <a:srgbClr val="44546A"/>
                </a:solidFill>
              </a:rPr>
              <a:t>Government, industry and academe have common cause  to Transform Infrastructure Performance now and in the future.</a:t>
            </a:r>
            <a:endParaRPr i="1">
              <a:solidFill>
                <a:srgbClr val="44546A"/>
              </a:solidFill>
            </a:endParaRPr>
          </a:p>
        </p:txBody>
      </p:sp>
      <p:sp>
        <p:nvSpPr>
          <p:cNvPr id="162" name="Google Shape;162;g1f2be36fb87_1_81"/>
          <p:cNvSpPr/>
          <p:nvPr/>
        </p:nvSpPr>
        <p:spPr>
          <a:xfrm>
            <a:off x="209275" y="2386275"/>
            <a:ext cx="5500200" cy="507600"/>
          </a:xfrm>
          <a:prstGeom prst="rect">
            <a:avLst/>
          </a:prstGeom>
          <a:solidFill>
            <a:srgbClr val="C4C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4546A"/>
                </a:solidFill>
              </a:rPr>
              <a:t>Open and shared project data between clients and contractors across sectors</a:t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163" name="Google Shape;163;g1f2be36fb87_1_81"/>
          <p:cNvSpPr/>
          <p:nvPr/>
        </p:nvSpPr>
        <p:spPr>
          <a:xfrm>
            <a:off x="209275" y="802275"/>
            <a:ext cx="5500200" cy="493200"/>
          </a:xfrm>
          <a:prstGeom prst="rect">
            <a:avLst/>
          </a:prstGeom>
          <a:solidFill>
            <a:srgbClr val="C4C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4546A"/>
                </a:solidFill>
              </a:rPr>
              <a:t>Our workforce have the right skills to deliver safe products and work in a physically and psychologically safe environment</a:t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164" name="Google Shape;164;g1f2be36fb87_1_81"/>
          <p:cNvSpPr/>
          <p:nvPr/>
        </p:nvSpPr>
        <p:spPr>
          <a:xfrm>
            <a:off x="209275" y="3043275"/>
            <a:ext cx="5500200" cy="792000"/>
          </a:xfrm>
          <a:prstGeom prst="rect">
            <a:avLst/>
          </a:prstGeom>
          <a:solidFill>
            <a:srgbClr val="C4C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4546A"/>
                </a:solidFill>
              </a:rPr>
              <a:t>Latest BIM technology is required and deployed as a matter of course in all government contracts</a:t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165" name="Google Shape;165;g1f2be36fb87_1_81"/>
          <p:cNvSpPr/>
          <p:nvPr/>
        </p:nvSpPr>
        <p:spPr>
          <a:xfrm>
            <a:off x="209275" y="3984675"/>
            <a:ext cx="5500200" cy="792000"/>
          </a:xfrm>
          <a:prstGeom prst="rect">
            <a:avLst/>
          </a:prstGeom>
          <a:solidFill>
            <a:srgbClr val="C4C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4546A"/>
                </a:solidFill>
              </a:rPr>
              <a:t>Intelligent clients that properly allocate risk and measure contractor performance against financial, environmental and social indicators to incentivise continuous improvement</a:t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166" name="Google Shape;166;g1f2be36fb87_1_81"/>
          <p:cNvSpPr/>
          <p:nvPr/>
        </p:nvSpPr>
        <p:spPr>
          <a:xfrm>
            <a:off x="209275" y="1444875"/>
            <a:ext cx="5500200" cy="792000"/>
          </a:xfrm>
          <a:prstGeom prst="rect">
            <a:avLst/>
          </a:prstGeom>
          <a:solidFill>
            <a:srgbClr val="C4C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4546A"/>
                </a:solidFill>
              </a:rPr>
              <a:t>Strategic plan for maintenance and renewal of UK infrastructure systems with a confident, visible and prioritised  pipeline of projects and programmes</a:t>
            </a:r>
            <a:endParaRPr>
              <a:solidFill>
                <a:srgbClr val="44546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NET OFFICE PALETTE">
      <a:dk1>
        <a:srgbClr val="000000"/>
      </a:dk1>
      <a:lt1>
        <a:srgbClr val="FFFFFF"/>
      </a:lt1>
      <a:dk2>
        <a:srgbClr val="0A4061"/>
      </a:dk2>
      <a:lt2>
        <a:srgbClr val="EBEBEC"/>
      </a:lt2>
      <a:accent1>
        <a:srgbClr val="2B96BD"/>
      </a:accent1>
      <a:accent2>
        <a:srgbClr val="0A4061"/>
      </a:accent2>
      <a:accent3>
        <a:srgbClr val="343741"/>
      </a:accent3>
      <a:accent4>
        <a:srgbClr val="71737A"/>
      </a:accent4>
      <a:accent5>
        <a:srgbClr val="C2C2C6"/>
      </a:accent5>
      <a:accent6>
        <a:srgbClr val="EBEAEC"/>
      </a:accent6>
      <a:hlink>
        <a:srgbClr val="2B96BD"/>
      </a:hlink>
      <a:folHlink>
        <a:srgbClr val="0A40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Macintosh PowerPoint</Application>
  <PresentationFormat>On-screen Show (16:9)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Barlow Medium</vt:lpstr>
      <vt:lpstr>Barlow</vt:lpstr>
      <vt:lpstr>NTR</vt:lpstr>
      <vt:lpstr>Arial</vt:lpstr>
      <vt:lpstr>Noto Sans Symbols</vt:lpstr>
      <vt:lpstr>Nunito</vt:lpstr>
      <vt:lpstr>Calibri</vt:lpstr>
      <vt:lpstr>Office Theme</vt:lpstr>
      <vt:lpstr>Transforming Infrastructure Performance  TIP LIVE 2024</vt:lpstr>
      <vt:lpstr>TIP: Building readiness for the future in a challenging environment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Infrastructure Performance  TIP LIVE 2024</dc:title>
  <cp:lastModifiedBy>Paul Wheeler</cp:lastModifiedBy>
  <cp:revision>1</cp:revision>
  <dcterms:modified xsi:type="dcterms:W3CDTF">2024-03-12T09:25:16Z</dcterms:modified>
</cp:coreProperties>
</file>